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48" y="413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8B9FC-66D2-4CA4-B9F1-439497CA5DAB}" type="datetimeFigureOut">
              <a:rPr lang="ru-RU" smtClean="0"/>
              <a:t>16.09.2019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23E7-FA5A-4E58-9B28-3E6297A75C42}" type="slidenum">
              <a:rPr lang="ru-RU" smtClean="0"/>
              <a:t>‹#›</a:t>
            </a:fld>
            <a:endParaRPr lang="ru-RU"/>
          </a:p>
        </p:txBody>
      </p:sp>
    </p:spTree>
    <p:extLst>
      <p:ext uri="{BB962C8B-B14F-4D97-AF65-F5344CB8AC3E}">
        <p14:creationId xmlns:p14="http://schemas.microsoft.com/office/powerpoint/2010/main" val="19414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D3706D-1D8F-46C1-9C42-8C4285C734B9}" type="datetime1">
              <a:rPr lang="ru-RU" smtClean="0"/>
              <a:t>16.09.2019</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2E5E86-9530-4DE2-BDFF-F06BC4059881}" type="datetime1">
              <a:rPr lang="ru-RU" smtClean="0"/>
              <a:t>16.09.2019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B77B15-0CB7-46C7-9AB0-790A9F2E269E}" type="datetime1">
              <a:rPr lang="ru-RU" smtClean="0"/>
              <a:t>16.09.2019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4112CC-EF11-488C-917D-3235503B33BF}" type="datetime1">
              <a:rPr lang="ru-RU" smtClean="0"/>
              <a:t>16.09.2019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E876CA4-6C26-4C0E-BA70-995A9A10222A}" type="datetime1">
              <a:rPr lang="ru-RU" smtClean="0"/>
              <a:t>16.09.2019</a:t>
            </a:fld>
            <a:endParaRPr lang="ru-RU"/>
          </a:p>
        </p:txBody>
      </p:sp>
      <p:sp>
        <p:nvSpPr>
          <p:cNvPr id="8" name="Slide Number Placeholder 7"/>
          <p:cNvSpPr>
            <a:spLocks noGrp="1"/>
          </p:cNvSpPr>
          <p:nvPr>
            <p:ph type="sldNum" sz="quarter" idx="11"/>
          </p:nvPr>
        </p:nvSpPr>
        <p:spPr/>
        <p:txBody>
          <a:bodyPr/>
          <a:lstStyle/>
          <a:p>
            <a:fld id="{1A006B14-9D5F-4E5E-B85D-CECD0D4EF8D3}"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4F3AD86-895F-49D0-AB6E-4F81FF298A28}" type="datetime1">
              <a:rPr lang="ru-RU" smtClean="0"/>
              <a:t>16.09.2019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7C2AF1-5CF0-4E71-9676-6ACFA0785DCD}" type="datetime1">
              <a:rPr lang="ru-RU" smtClean="0"/>
              <a:t>16.09.2019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814A862-2E65-4F70-B17B-F830BDCF0597}" type="datetime1">
              <a:rPr lang="ru-RU" smtClean="0"/>
              <a:t>16.09.2019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BC846-F459-41E2-9A34-803BE0A80420}" type="datetime1">
              <a:rPr lang="ru-RU" smtClean="0"/>
              <a:t>16.09.2019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D5E39D-9BAA-47EC-94DB-A413C636A7BB}" type="datetime1">
              <a:rPr lang="ru-RU" smtClean="0"/>
              <a:t>16.09.2019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D55F61-5902-4044-A6B4-A1EC902DF29B}" type="datetime1">
              <a:rPr lang="ru-RU" smtClean="0"/>
              <a:t>16.09.2019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EE4D4B9-81C2-466E-B1C2-E252CA817935}" type="datetime1">
              <a:rPr lang="ru-RU" smtClean="0"/>
              <a:t>16.09.2019</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006B14-9D5F-4E5E-B85D-CECD0D4EF8D3}"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cntd.ru/document/90213526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2132856"/>
            <a:ext cx="7488832" cy="2376264"/>
          </a:xfrm>
        </p:spPr>
        <p:txBody>
          <a:bodyPr>
            <a:normAutofit/>
          </a:bodyPr>
          <a:lstStyle/>
          <a:p>
            <a:pPr algn="ctr"/>
            <a:r>
              <a:rPr lang="ru-RU" b="1" dirty="0" smtClean="0"/>
              <a:t>о </a:t>
            </a:r>
            <a:r>
              <a:rPr lang="ru-RU" b="1" dirty="0"/>
              <a:t>мерах по повышению эффективности работы по профилактике и противодействию коррупционных правонарушений </a:t>
            </a:r>
            <a:r>
              <a:rPr lang="ru-RU" b="1" dirty="0" smtClean="0"/>
              <a:t/>
            </a:r>
            <a:br>
              <a:rPr lang="ru-RU" b="1" dirty="0" smtClean="0"/>
            </a:br>
            <a:r>
              <a:rPr lang="ru-RU" b="1" dirty="0" smtClean="0"/>
              <a:t>в </a:t>
            </a:r>
            <a:r>
              <a:rPr lang="ru-RU" b="1" dirty="0"/>
              <a:t>организациях, </a:t>
            </a:r>
            <a:r>
              <a:rPr lang="ru-RU" b="1" dirty="0" smtClean="0"/>
              <a:t>подведомственных Министерству просвещения Российской Федерации</a:t>
            </a:r>
            <a:endParaRPr lang="ru-RU" dirty="0"/>
          </a:p>
        </p:txBody>
      </p:sp>
    </p:spTree>
    <p:extLst>
      <p:ext uri="{BB962C8B-B14F-4D97-AF65-F5344CB8AC3E}">
        <p14:creationId xmlns:p14="http://schemas.microsoft.com/office/powerpoint/2010/main" val="333854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5832648"/>
          </a:xfrm>
        </p:spPr>
        <p:txBody>
          <a:bodyPr>
            <a:normAutofit fontScale="62500" lnSpcReduction="20000"/>
          </a:bodyPr>
          <a:lstStyle/>
          <a:p>
            <a:r>
              <a:rPr lang="ru-RU" dirty="0">
                <a:solidFill>
                  <a:srgbClr val="FF0000"/>
                </a:solidFill>
              </a:rPr>
              <a:t>Профилактика включает в себя</a:t>
            </a:r>
            <a:r>
              <a:rPr lang="ru-RU" dirty="0" smtClean="0">
                <a:solidFill>
                  <a:srgbClr val="FF0000"/>
                </a:solidFill>
              </a:rPr>
              <a:t>:</a:t>
            </a:r>
          </a:p>
          <a:p>
            <a:pPr algn="just"/>
            <a:r>
              <a:rPr lang="ru-RU" dirty="0">
                <a:solidFill>
                  <a:srgbClr val="FF0000"/>
                </a:solidFill>
              </a:rPr>
              <a:t/>
            </a:r>
            <a:br>
              <a:rPr lang="ru-RU" dirty="0">
                <a:solidFill>
                  <a:srgbClr val="FF0000"/>
                </a:solidFill>
              </a:rPr>
            </a:br>
            <a:r>
              <a:rPr lang="ru-RU" dirty="0" smtClean="0"/>
              <a:t>1. Анализ </a:t>
            </a:r>
            <a:r>
              <a:rPr lang="ru-RU" dirty="0"/>
              <a:t>деятельности подведомственной организации с точки зрения выявления потенциальных рисков коррупционных правонарушений. Результатом анализа деятельности подведомственной организации является создание карты коррупционных рисков, включающей </a:t>
            </a:r>
            <a:r>
              <a:rPr lang="ru-RU" dirty="0" smtClean="0"/>
              <a:t/>
            </a:r>
            <a:br>
              <a:rPr lang="ru-RU" dirty="0" smtClean="0"/>
            </a:br>
            <a:r>
              <a:rPr lang="ru-RU" dirty="0" smtClean="0"/>
              <a:t>в </a:t>
            </a:r>
            <a:r>
              <a:rPr lang="ru-RU" dirty="0"/>
              <a:t>себя перечень операций с повышенными коррупционными рисками, перечень должностей </a:t>
            </a:r>
            <a:r>
              <a:rPr lang="ru-RU" dirty="0" smtClean="0"/>
              <a:t/>
            </a:r>
            <a:br>
              <a:rPr lang="ru-RU" dirty="0" smtClean="0"/>
            </a:br>
            <a:r>
              <a:rPr lang="ru-RU" dirty="0" smtClean="0"/>
              <a:t>с </a:t>
            </a:r>
            <a:r>
              <a:rPr lang="ru-RU" dirty="0"/>
              <a:t>высоким коррупционным риском, перечень типовых ситуаций коррупционных правонарушений, характерных для подведомственных организаций соответствующего профиля, определение понятий личной заинтересованности и конфликта интересов</a:t>
            </a:r>
            <a:r>
              <a:rPr lang="ru-RU" dirty="0" smtClean="0"/>
              <a:t>.</a:t>
            </a:r>
          </a:p>
          <a:p>
            <a:pPr algn="just"/>
            <a:r>
              <a:rPr lang="ru-RU" dirty="0"/>
              <a:t/>
            </a:r>
            <a:br>
              <a:rPr lang="ru-RU" dirty="0"/>
            </a:br>
            <a:r>
              <a:rPr lang="ru-RU" dirty="0"/>
              <a:t>2. Распределение и перераспределение функциональных обязанностей и полномочий сотрудников подведомственных организаций, должностной статус которых подвержен коррупционным рискам. Результатом перераспределения обязанностей является исключение максимально возможного числа коррупционных рисков в деятельности подведомственной организации. Перераспределение может производиться посредством внесения изменений </a:t>
            </a:r>
            <a:r>
              <a:rPr lang="ru-RU" dirty="0" smtClean="0"/>
              <a:t/>
            </a:r>
            <a:br>
              <a:rPr lang="ru-RU" dirty="0" smtClean="0"/>
            </a:br>
            <a:r>
              <a:rPr lang="ru-RU" dirty="0" smtClean="0"/>
              <a:t>в </a:t>
            </a:r>
            <a:r>
              <a:rPr lang="ru-RU" dirty="0"/>
              <a:t>должностные инструкции сотрудников подведомственной организаций с повышенным коррупционным риском, ограничения полномочий на принятие решений по операциям </a:t>
            </a:r>
            <a:r>
              <a:rPr lang="ru-RU" dirty="0" smtClean="0"/>
              <a:t/>
            </a:r>
            <a:br>
              <a:rPr lang="ru-RU" dirty="0" smtClean="0"/>
            </a:br>
            <a:r>
              <a:rPr lang="ru-RU" dirty="0" smtClean="0"/>
              <a:t>с </a:t>
            </a:r>
            <a:r>
              <a:rPr lang="ru-RU" dirty="0"/>
              <a:t>потенциальным коррупционным риском, изменение порядка принятия таких решений в рамках, установленных законодательством</a:t>
            </a:r>
            <a:r>
              <a:rPr lang="ru-RU" dirty="0" smtClean="0"/>
              <a:t>.</a:t>
            </a:r>
          </a:p>
          <a:p>
            <a:pPr algn="just"/>
            <a:r>
              <a:rPr lang="ru-RU" dirty="0"/>
              <a:t/>
            </a:r>
            <a:br>
              <a:rPr lang="ru-RU" dirty="0"/>
            </a:br>
            <a:r>
              <a:rPr lang="ru-RU" dirty="0"/>
              <a:t>3. Проведение учебных и методических мероприятий, направленных на повышение корпоративной культуры и нетерпимости к коррупционным правонарушениям. Проведение учебных и методических мероприятий необходимо прежде всего для ознакомления сотрудников с требованиями в области антикоррупционной деятельности, формирования единого понимания причин и следствий коррупционных правонарушений, формирования антикоррупционного правосознания</a:t>
            </a:r>
            <a:r>
              <a:rPr lang="ru-RU" dirty="0" smtClean="0"/>
              <a:t>.</a:t>
            </a:r>
          </a:p>
          <a:p>
            <a:pPr algn="just"/>
            <a:r>
              <a:rPr lang="ru-RU" dirty="0"/>
              <a:t/>
            </a:r>
            <a:br>
              <a:rPr lang="ru-RU" dirty="0"/>
            </a:br>
            <a:r>
              <a:rPr lang="ru-RU" dirty="0"/>
              <a:t>4. Информирование сотрудников и контрагентов подведомственных организаций о проводимой антикоррупционной политике подведомственной организации. Информирование должно осуществляться на регулярной основе для повышения уровня ответственности сотрудников </a:t>
            </a:r>
            <a:r>
              <a:rPr lang="ru-RU" dirty="0" smtClean="0"/>
              <a:t/>
            </a:r>
            <a:br>
              <a:rPr lang="ru-RU" dirty="0" smtClean="0"/>
            </a:br>
            <a:r>
              <a:rPr lang="ru-RU" dirty="0" smtClean="0"/>
              <a:t>и </a:t>
            </a:r>
            <a:r>
              <a:rPr lang="ru-RU" dirty="0"/>
              <a:t>возможно как посредством размещения информации в открытом доступе, так и посредством проведения индивидуальной работы, в том числе посредством включения соответствующих положений в трудовые договоры сотрудников.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10</a:t>
            </a:fld>
            <a:endParaRPr lang="ru-RU"/>
          </a:p>
        </p:txBody>
      </p:sp>
    </p:spTree>
    <p:extLst>
      <p:ext uri="{BB962C8B-B14F-4D97-AF65-F5344CB8AC3E}">
        <p14:creationId xmlns:p14="http://schemas.microsoft.com/office/powerpoint/2010/main" val="422125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7500" lnSpcReduction="20000"/>
          </a:bodyPr>
          <a:lstStyle/>
          <a:p>
            <a:pPr algn="just"/>
            <a:r>
              <a:rPr lang="ru-RU" dirty="0">
                <a:solidFill>
                  <a:srgbClr val="FF0000"/>
                </a:solidFill>
              </a:rPr>
              <a:t>Борьба с коррупцией</a:t>
            </a:r>
            <a:r>
              <a:rPr lang="ru-RU" dirty="0"/>
              <a:t> заключается в выявлении, пресечении, раскрытии и расследовании коррупционных нарушений и создании нормативно-правовой базы, устанавливающей механизмы работы </a:t>
            </a:r>
            <a:r>
              <a:rPr lang="ru-RU" dirty="0" smtClean="0"/>
              <a:t>по </a:t>
            </a:r>
            <a:r>
              <a:rPr lang="ru-RU" dirty="0"/>
              <a:t>противодействию коррупции, ответственность нарушителей, права </a:t>
            </a:r>
            <a:r>
              <a:rPr lang="ru-RU" dirty="0" smtClean="0"/>
              <a:t>и </a:t>
            </a:r>
            <a:r>
              <a:rPr lang="ru-RU" dirty="0"/>
              <a:t>обязанности сотрудников в области противодействия коррупции, полномочия специальных органов и структур подведомственных организаций по противодействию коррупции. </a:t>
            </a:r>
            <a:endParaRPr lang="ru-RU" dirty="0" smtClean="0"/>
          </a:p>
          <a:p>
            <a:pPr algn="just"/>
            <a:r>
              <a:rPr lang="ru-RU" dirty="0" smtClean="0"/>
              <a:t>Для </a:t>
            </a:r>
            <a:r>
              <a:rPr lang="ru-RU" dirty="0"/>
              <a:t>повышения эффективности борьбы с коррупционными правонарушениями необходимо создание рабочего механизма выявления, расследования и привлечения к ответственности за указанные нарушения</a:t>
            </a:r>
            <a:r>
              <a:rPr lang="ru-RU" dirty="0" smtClean="0"/>
              <a:t>.</a:t>
            </a:r>
          </a:p>
          <a:p>
            <a:pPr algn="just"/>
            <a:r>
              <a:rPr lang="ru-RU" dirty="0" smtClean="0"/>
              <a:t>Во </a:t>
            </a:r>
            <a:r>
              <a:rPr lang="ru-RU" dirty="0"/>
              <a:t>избежание латентного характера коррупционных нарушений необходимо четкое определение потенциально опасных точек в деятельности подведомственной организации, выявление причин и условий, способствующих совершению коррупционных правонарушений. </a:t>
            </a:r>
            <a:endParaRPr lang="ru-RU" dirty="0" smtClean="0"/>
          </a:p>
          <a:p>
            <a:pPr algn="just"/>
            <a:r>
              <a:rPr lang="ru-RU" dirty="0" smtClean="0"/>
              <a:t>Таким </a:t>
            </a:r>
            <a:r>
              <a:rPr lang="ru-RU" dirty="0"/>
              <a:t>образом, создание эффективного механизма работы в области борьбы </a:t>
            </a:r>
            <a:r>
              <a:rPr lang="ru-RU" dirty="0" smtClean="0"/>
              <a:t>с </a:t>
            </a:r>
            <a:r>
              <a:rPr lang="ru-RU" dirty="0"/>
              <a:t>коррупцией возможно посредством формирования перечня необходимых локальных актов подведомственных организаций, регулирующих антикоррупционную деятельность, принятие таких актов, назначение ответственных лиц за работу в сфере борьбы с коррупцией и разработку мер ответственности за несоблюдение требований законодательства в области антикоррупционной деятельности.</a:t>
            </a:r>
            <a:br>
              <a:rPr lang="ru-RU" dirty="0"/>
            </a:br>
            <a:endParaRPr lang="ru-RU" dirty="0" smtClean="0"/>
          </a:p>
          <a:p>
            <a:pPr algn="just"/>
            <a:r>
              <a:rPr lang="ru-RU" dirty="0" smtClean="0">
                <a:solidFill>
                  <a:srgbClr val="FF0000"/>
                </a:solidFill>
              </a:rPr>
              <a:t>Профилактика </a:t>
            </a:r>
            <a:r>
              <a:rPr lang="ru-RU" dirty="0">
                <a:solidFill>
                  <a:srgbClr val="FF0000"/>
                </a:solidFill>
              </a:rPr>
              <a:t>и борьба с коррупцией в подведомственных организациях должны являться одним из приоритетных направлений в работе этих </a:t>
            </a:r>
            <a:r>
              <a:rPr lang="ru-RU" dirty="0" smtClean="0">
                <a:solidFill>
                  <a:srgbClr val="FF0000"/>
                </a:solidFill>
              </a:rPr>
              <a:t>организаций</a:t>
            </a:r>
            <a:endParaRPr lang="ru-RU"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11</a:t>
            </a:fld>
            <a:endParaRPr lang="ru-RU"/>
          </a:p>
        </p:txBody>
      </p:sp>
    </p:spTree>
    <p:extLst>
      <p:ext uri="{BB962C8B-B14F-4D97-AF65-F5344CB8AC3E}">
        <p14:creationId xmlns:p14="http://schemas.microsoft.com/office/powerpoint/2010/main" val="42902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52718"/>
            <a:ext cx="8640960" cy="611986"/>
          </a:xfrm>
        </p:spPr>
        <p:txBody>
          <a:bodyPr>
            <a:normAutofit/>
          </a:bodyPr>
          <a:lstStyle/>
          <a:p>
            <a:r>
              <a:rPr lang="en-US" sz="2000" dirty="0" smtClean="0"/>
              <a:t>IV.</a:t>
            </a:r>
            <a:r>
              <a:rPr lang="ru-RU" sz="2000" dirty="0" smtClean="0"/>
              <a:t> Профилактика коррупционных правонарушений</a:t>
            </a:r>
            <a:endParaRPr lang="ru-RU" sz="2000" dirty="0"/>
          </a:p>
        </p:txBody>
      </p:sp>
      <p:sp>
        <p:nvSpPr>
          <p:cNvPr id="3" name="Объект 2"/>
          <p:cNvSpPr>
            <a:spLocks noGrp="1"/>
          </p:cNvSpPr>
          <p:nvPr>
            <p:ph idx="1"/>
          </p:nvPr>
        </p:nvSpPr>
        <p:spPr>
          <a:xfrm>
            <a:off x="457200" y="1196752"/>
            <a:ext cx="8291264" cy="4929411"/>
          </a:xfrm>
        </p:spPr>
        <p:txBody>
          <a:bodyPr>
            <a:normAutofit fontScale="77500" lnSpcReduction="20000"/>
          </a:bodyPr>
          <a:lstStyle/>
          <a:p>
            <a:pPr algn="just"/>
            <a:r>
              <a:rPr lang="ru-RU" dirty="0">
                <a:solidFill>
                  <a:srgbClr val="FF0000"/>
                </a:solidFill>
              </a:rPr>
              <a:t>Коррупционные правонарушения</a:t>
            </a:r>
            <a:r>
              <a:rPr lang="ru-RU" dirty="0"/>
              <a:t> являются следствием имеющихся возможностей удовлетворения личных интересов в ущерб интересам подведомственной организации, общества, государства, низкой правовой культуры и уровня гражданственности. Таким образом, основы работы </a:t>
            </a:r>
            <a:r>
              <a:rPr lang="ru-RU" dirty="0" smtClean="0"/>
              <a:t/>
            </a:r>
            <a:br>
              <a:rPr lang="ru-RU" dirty="0" smtClean="0"/>
            </a:br>
            <a:r>
              <a:rPr lang="ru-RU" dirty="0" smtClean="0"/>
              <a:t>по </a:t>
            </a:r>
            <a:r>
              <a:rPr lang="ru-RU" dirty="0"/>
              <a:t>противодействию коррупции должны составлять мероприятия </a:t>
            </a:r>
            <a:r>
              <a:rPr lang="ru-RU" dirty="0" smtClean="0"/>
              <a:t/>
            </a:r>
            <a:br>
              <a:rPr lang="ru-RU" dirty="0" smtClean="0"/>
            </a:br>
            <a:r>
              <a:rPr lang="ru-RU" dirty="0" smtClean="0"/>
              <a:t>по </a:t>
            </a:r>
            <a:r>
              <a:rPr lang="ru-RU" dirty="0"/>
              <a:t>профилактике коррупционных правонарушений.</a:t>
            </a:r>
            <a:br>
              <a:rPr lang="ru-RU" dirty="0"/>
            </a:br>
            <a:endParaRPr lang="ru-RU" dirty="0" smtClean="0"/>
          </a:p>
          <a:p>
            <a:pPr algn="just"/>
            <a:r>
              <a:rPr lang="ru-RU" dirty="0" smtClean="0"/>
              <a:t>В </a:t>
            </a:r>
            <a:r>
              <a:rPr lang="ru-RU" dirty="0"/>
              <a:t>основе коррупционных правонарушений лежит противоречие, возникающее между интересами сотрудника подведомственной организации и интересами самой подведомственной организации или государства в целом - конфликт интересов и личная заинтересованность. Таким образом, эти категории являются ключевыми с точки зрения выявления коррупционных нарушений.</a:t>
            </a:r>
            <a:br>
              <a:rPr lang="ru-RU" dirty="0"/>
            </a:br>
            <a:endParaRPr lang="ru-RU" dirty="0" smtClean="0"/>
          </a:p>
          <a:p>
            <a:pPr algn="just"/>
            <a:r>
              <a:rPr lang="ru-RU" dirty="0" smtClean="0">
                <a:solidFill>
                  <a:srgbClr val="FF0000"/>
                </a:solidFill>
              </a:rPr>
              <a:t>Следовательно</a:t>
            </a:r>
            <a:r>
              <a:rPr lang="ru-RU" dirty="0">
                <a:solidFill>
                  <a:srgbClr val="FF0000"/>
                </a:solidFill>
              </a:rPr>
              <a:t>, в целях повышения эффективности работы </a:t>
            </a:r>
            <a:r>
              <a:rPr lang="ru-RU" dirty="0" smtClean="0">
                <a:solidFill>
                  <a:srgbClr val="FF0000"/>
                </a:solidFill>
              </a:rPr>
              <a:t/>
            </a:r>
            <a:br>
              <a:rPr lang="ru-RU" dirty="0" smtClean="0">
                <a:solidFill>
                  <a:srgbClr val="FF0000"/>
                </a:solidFill>
              </a:rPr>
            </a:br>
            <a:r>
              <a:rPr lang="ru-RU" dirty="0" smtClean="0">
                <a:solidFill>
                  <a:srgbClr val="FF0000"/>
                </a:solidFill>
              </a:rPr>
              <a:t>по </a:t>
            </a:r>
            <a:r>
              <a:rPr lang="ru-RU" dirty="0">
                <a:solidFill>
                  <a:srgbClr val="FF0000"/>
                </a:solidFill>
              </a:rPr>
              <a:t>предупреждению и выявлению коррупционных нарушений, целесообразно введение в подведомственных организациях локальных актов, определяющих эти понятия с учетом специфики деятельности подведомственной организации, а также актов, определяющих перечень должностей и процессов в деятельности подведомственной организации, где в силу должностных обязанностей и полномочий сотрудников возможно возникновение личной заинтересованности и конфликта интересов.</a:t>
            </a:r>
          </a:p>
        </p:txBody>
      </p:sp>
      <p:sp>
        <p:nvSpPr>
          <p:cNvPr id="4" name="Номер слайда 3"/>
          <p:cNvSpPr>
            <a:spLocks noGrp="1"/>
          </p:cNvSpPr>
          <p:nvPr>
            <p:ph type="sldNum" sz="quarter" idx="12"/>
          </p:nvPr>
        </p:nvSpPr>
        <p:spPr/>
        <p:txBody>
          <a:bodyPr/>
          <a:lstStyle/>
          <a:p>
            <a:fld id="{1A006B14-9D5F-4E5E-B85D-CECD0D4EF8D3}" type="slidenum">
              <a:rPr lang="ru-RU" smtClean="0"/>
              <a:t>12</a:t>
            </a:fld>
            <a:endParaRPr lang="ru-RU"/>
          </a:p>
        </p:txBody>
      </p:sp>
    </p:spTree>
    <p:extLst>
      <p:ext uri="{BB962C8B-B14F-4D97-AF65-F5344CB8AC3E}">
        <p14:creationId xmlns:p14="http://schemas.microsoft.com/office/powerpoint/2010/main" val="262720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08912" cy="648072"/>
          </a:xfrm>
        </p:spPr>
        <p:txBody>
          <a:bodyPr>
            <a:noAutofit/>
          </a:bodyPr>
          <a:lstStyle/>
          <a:p>
            <a:pPr algn="ctr"/>
            <a:r>
              <a:rPr lang="ru-RU" sz="1800" dirty="0"/>
              <a:t>Алгоритм работы по профилактике и предупреждению коррупционных нарушений.</a:t>
            </a:r>
          </a:p>
        </p:txBody>
      </p:sp>
      <p:sp>
        <p:nvSpPr>
          <p:cNvPr id="3" name="Объект 2"/>
          <p:cNvSpPr>
            <a:spLocks noGrp="1"/>
          </p:cNvSpPr>
          <p:nvPr>
            <p:ph idx="1"/>
          </p:nvPr>
        </p:nvSpPr>
        <p:spPr>
          <a:xfrm>
            <a:off x="539552" y="1700808"/>
            <a:ext cx="8219256" cy="4032447"/>
          </a:xfrm>
        </p:spPr>
        <p:txBody>
          <a:bodyPr>
            <a:normAutofit/>
          </a:bodyPr>
          <a:lstStyle/>
          <a:p>
            <a:pPr algn="just"/>
            <a:r>
              <a:rPr lang="ru-RU" i="1" dirty="0" smtClean="0">
                <a:solidFill>
                  <a:srgbClr val="FF0000"/>
                </a:solidFill>
              </a:rPr>
              <a:t>1. Оценка </a:t>
            </a:r>
            <a:r>
              <a:rPr lang="ru-RU" i="1" dirty="0">
                <a:solidFill>
                  <a:srgbClr val="FF0000"/>
                </a:solidFill>
              </a:rPr>
              <a:t>деятельности подведомственной организации </a:t>
            </a:r>
            <a:r>
              <a:rPr lang="ru-RU" i="1" dirty="0" smtClean="0">
                <a:solidFill>
                  <a:srgbClr val="FF0000"/>
                </a:solidFill>
              </a:rPr>
              <a:t/>
            </a:r>
            <a:br>
              <a:rPr lang="ru-RU" i="1" dirty="0" smtClean="0">
                <a:solidFill>
                  <a:srgbClr val="FF0000"/>
                </a:solidFill>
              </a:rPr>
            </a:br>
            <a:r>
              <a:rPr lang="ru-RU" i="1" dirty="0" smtClean="0">
                <a:solidFill>
                  <a:srgbClr val="FF0000"/>
                </a:solidFill>
              </a:rPr>
              <a:t>и </a:t>
            </a:r>
            <a:r>
              <a:rPr lang="ru-RU" i="1" dirty="0">
                <a:solidFill>
                  <a:srgbClr val="FF0000"/>
                </a:solidFill>
              </a:rPr>
              <a:t>выявление возможных коррупционных </a:t>
            </a:r>
            <a:r>
              <a:rPr lang="ru-RU" i="1" dirty="0" smtClean="0">
                <a:solidFill>
                  <a:srgbClr val="FF0000"/>
                </a:solidFill>
              </a:rPr>
              <a:t>рисков</a:t>
            </a:r>
          </a:p>
          <a:p>
            <a:pPr algn="just"/>
            <a:r>
              <a:rPr lang="ru-RU" dirty="0"/>
              <a:t/>
            </a:r>
            <a:br>
              <a:rPr lang="ru-RU" dirty="0"/>
            </a:br>
            <a:r>
              <a:rPr lang="ru-RU" dirty="0" smtClean="0"/>
              <a:t>Оценка </a:t>
            </a:r>
            <a:r>
              <a:rPr lang="ru-RU" dirty="0"/>
              <a:t>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подведомственной организации и рационально использовать ресурсы, направляемые на проведение работы по профилактике </a:t>
            </a:r>
            <a:r>
              <a:rPr lang="ru-RU" dirty="0" smtClean="0"/>
              <a:t>коррупции. Оценку </a:t>
            </a:r>
            <a:r>
              <a:rPr lang="ru-RU" dirty="0"/>
              <a:t>коррупционных рисков рекомендуется проводить на регулярной основе.</a:t>
            </a:r>
          </a:p>
        </p:txBody>
      </p:sp>
      <p:sp>
        <p:nvSpPr>
          <p:cNvPr id="4" name="Номер слайда 3"/>
          <p:cNvSpPr>
            <a:spLocks noGrp="1"/>
          </p:cNvSpPr>
          <p:nvPr>
            <p:ph type="sldNum" sz="quarter" idx="12"/>
          </p:nvPr>
        </p:nvSpPr>
        <p:spPr/>
        <p:txBody>
          <a:bodyPr/>
          <a:lstStyle/>
          <a:p>
            <a:fld id="{1A006B14-9D5F-4E5E-B85D-CECD0D4EF8D3}" type="slidenum">
              <a:rPr lang="ru-RU" smtClean="0"/>
              <a:t>13</a:t>
            </a:fld>
            <a:endParaRPr lang="ru-RU"/>
          </a:p>
        </p:txBody>
      </p:sp>
    </p:spTree>
    <p:extLst>
      <p:ext uri="{BB962C8B-B14F-4D97-AF65-F5344CB8AC3E}">
        <p14:creationId xmlns:p14="http://schemas.microsoft.com/office/powerpoint/2010/main" val="533663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147248" cy="5328592"/>
          </a:xfrm>
        </p:spPr>
        <p:txBody>
          <a:bodyPr>
            <a:normAutofit fontScale="85000" lnSpcReduction="10000"/>
          </a:bodyPr>
          <a:lstStyle/>
          <a:p>
            <a:pPr fontAlgn="base"/>
            <a:r>
              <a:rPr lang="ru-RU" i="1" dirty="0">
                <a:solidFill>
                  <a:srgbClr val="FF0000"/>
                </a:solidFill>
              </a:rPr>
              <a:t>2. Выявление и урегулирование конфликта </a:t>
            </a:r>
            <a:r>
              <a:rPr lang="ru-RU" i="1" dirty="0" smtClean="0">
                <a:solidFill>
                  <a:srgbClr val="FF0000"/>
                </a:solidFill>
              </a:rPr>
              <a:t>интересов</a:t>
            </a:r>
          </a:p>
          <a:p>
            <a:pPr algn="just" fontAlgn="base"/>
            <a:r>
              <a:rPr lang="ru-RU" dirty="0">
                <a:solidFill>
                  <a:srgbClr val="FF0000"/>
                </a:solidFill>
              </a:rPr>
              <a:t/>
            </a:r>
            <a:br>
              <a:rPr lang="ru-RU" dirty="0">
                <a:solidFill>
                  <a:srgbClr val="FF0000"/>
                </a:solidFill>
              </a:rPr>
            </a:br>
            <a:r>
              <a:rPr lang="ru-RU" dirty="0" smtClean="0"/>
              <a:t>Выявление </a:t>
            </a:r>
            <a:r>
              <a:rPr lang="ru-RU" dirty="0"/>
              <a:t>конфликта интересов в деятельности подведомственной организации и ее работников является одним из важных способов предупреждения коррупции. Значительной части коррупционных правонарушений предшествует ситуация, когда работник подведомственной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Если своевременно зафиксировать этот момент и тем или иным образом склонить работника к должному поведению, можно </a:t>
            </a:r>
            <a:r>
              <a:rPr lang="ru-RU" dirty="0" smtClean="0"/>
              <a:t/>
            </a:r>
            <a:br>
              <a:rPr lang="ru-RU" dirty="0" smtClean="0"/>
            </a:br>
            <a:r>
              <a:rPr lang="ru-RU" dirty="0" smtClean="0"/>
              <a:t>не </a:t>
            </a:r>
            <a:r>
              <a:rPr lang="ru-RU" dirty="0"/>
              <a:t>допустить правонарушения и избежать причинения вреда.</a:t>
            </a:r>
            <a:br>
              <a:rPr lang="ru-RU" dirty="0"/>
            </a:br>
            <a:endParaRPr lang="ru-RU" dirty="0"/>
          </a:p>
          <a:p>
            <a:pPr algn="just"/>
            <a:r>
              <a:rPr lang="ru-RU" dirty="0"/>
              <a:t>Наиболее важно с точки зрения предупреждения коррупционных правонарушений создание такой организационной структуры, </a:t>
            </a:r>
            <a:r>
              <a:rPr lang="ru-RU" dirty="0" smtClean="0"/>
              <a:t/>
            </a:r>
            <a:br>
              <a:rPr lang="ru-RU" dirty="0" smtClean="0"/>
            </a:br>
            <a:r>
              <a:rPr lang="ru-RU" dirty="0" smtClean="0"/>
              <a:t>при </a:t>
            </a:r>
            <a:r>
              <a:rPr lang="ru-RU" dirty="0"/>
              <a:t>которой порядок принятия решений, должностные полномочия </a:t>
            </a:r>
            <a:r>
              <a:rPr lang="ru-RU" dirty="0" smtClean="0"/>
              <a:t/>
            </a:r>
            <a:br>
              <a:rPr lang="ru-RU" dirty="0" smtClean="0"/>
            </a:br>
            <a:r>
              <a:rPr lang="ru-RU" dirty="0" smtClean="0"/>
              <a:t>и </a:t>
            </a:r>
            <a:r>
              <a:rPr lang="ru-RU" dirty="0"/>
              <a:t>сферы влияния сотрудников подведомственной организации </a:t>
            </a:r>
            <a:r>
              <a:rPr lang="ru-RU" dirty="0" smtClean="0"/>
              <a:t/>
            </a:r>
            <a:br>
              <a:rPr lang="ru-RU" dirty="0" smtClean="0"/>
            </a:br>
            <a:r>
              <a:rPr lang="ru-RU" dirty="0" smtClean="0"/>
              <a:t>не </a:t>
            </a:r>
            <a:r>
              <a:rPr lang="ru-RU" dirty="0"/>
              <a:t>способствуют возникновению противоречия собственных интересов сотрудников с интересами подведомственной организации и, тем самым, сводят к минимуму коррупционные риски</a:t>
            </a:r>
          </a:p>
        </p:txBody>
      </p:sp>
      <p:sp>
        <p:nvSpPr>
          <p:cNvPr id="4" name="Номер слайда 3"/>
          <p:cNvSpPr>
            <a:spLocks noGrp="1"/>
          </p:cNvSpPr>
          <p:nvPr>
            <p:ph type="sldNum" sz="quarter" idx="12"/>
          </p:nvPr>
        </p:nvSpPr>
        <p:spPr/>
        <p:txBody>
          <a:bodyPr/>
          <a:lstStyle/>
          <a:p>
            <a:fld id="{1A006B14-9D5F-4E5E-B85D-CECD0D4EF8D3}" type="slidenum">
              <a:rPr lang="ru-RU" smtClean="0"/>
              <a:t>14</a:t>
            </a:fld>
            <a:endParaRPr lang="ru-RU"/>
          </a:p>
        </p:txBody>
      </p:sp>
    </p:spTree>
    <p:extLst>
      <p:ext uri="{BB962C8B-B14F-4D97-AF65-F5344CB8AC3E}">
        <p14:creationId xmlns:p14="http://schemas.microsoft.com/office/powerpoint/2010/main" val="403179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147248" cy="5577483"/>
          </a:xfrm>
        </p:spPr>
        <p:txBody>
          <a:bodyPr>
            <a:normAutofit/>
          </a:bodyPr>
          <a:lstStyle/>
          <a:p>
            <a:r>
              <a:rPr lang="ru-RU" dirty="0">
                <a:solidFill>
                  <a:srgbClr val="FF0000"/>
                </a:solidFill>
              </a:rPr>
              <a:t>Возможные организационные меры по регулированию </a:t>
            </a:r>
            <a:r>
              <a:rPr lang="ru-RU" dirty="0" smtClean="0">
                <a:solidFill>
                  <a:srgbClr val="FF0000"/>
                </a:solidFill>
              </a:rPr>
              <a:t/>
            </a:r>
            <a:br>
              <a:rPr lang="ru-RU" dirty="0" smtClean="0">
                <a:solidFill>
                  <a:srgbClr val="FF0000"/>
                </a:solidFill>
              </a:rPr>
            </a:br>
            <a:r>
              <a:rPr lang="ru-RU" dirty="0" smtClean="0">
                <a:solidFill>
                  <a:srgbClr val="FF0000"/>
                </a:solidFill>
              </a:rPr>
              <a:t>и </a:t>
            </a:r>
            <a:r>
              <a:rPr lang="ru-RU" dirty="0">
                <a:solidFill>
                  <a:srgbClr val="FF0000"/>
                </a:solidFill>
              </a:rPr>
              <a:t>предотвращению конфликта интересов.</a:t>
            </a:r>
            <a:br>
              <a:rPr lang="ru-RU" dirty="0">
                <a:solidFill>
                  <a:srgbClr val="FF0000"/>
                </a:solidFill>
              </a:rPr>
            </a:br>
            <a:r>
              <a:rPr lang="ru-RU" dirty="0"/>
              <a:t/>
            </a:r>
            <a:br>
              <a:rPr lang="ru-RU" dirty="0"/>
            </a:br>
            <a:r>
              <a:rPr lang="ru-RU" dirty="0"/>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подведомственной организации) подведомственной организации целесообразно принятие </a:t>
            </a:r>
            <a:r>
              <a:rPr lang="ru-RU" dirty="0">
                <a:solidFill>
                  <a:srgbClr val="FF0000"/>
                </a:solidFill>
              </a:rPr>
              <a:t>положения </a:t>
            </a:r>
            <a:r>
              <a:rPr lang="ru-RU" dirty="0" smtClean="0">
                <a:solidFill>
                  <a:srgbClr val="FF0000"/>
                </a:solidFill>
              </a:rPr>
              <a:t/>
            </a:r>
            <a:br>
              <a:rPr lang="ru-RU" dirty="0" smtClean="0">
                <a:solidFill>
                  <a:srgbClr val="FF0000"/>
                </a:solidFill>
              </a:rPr>
            </a:br>
            <a:r>
              <a:rPr lang="ru-RU" dirty="0" smtClean="0">
                <a:solidFill>
                  <a:srgbClr val="FF0000"/>
                </a:solidFill>
              </a:rPr>
              <a:t>о </a:t>
            </a:r>
            <a:r>
              <a:rPr lang="ru-RU" dirty="0">
                <a:solidFill>
                  <a:srgbClr val="FF0000"/>
                </a:solidFill>
              </a:rPr>
              <a:t>конфликте интересов.</a:t>
            </a:r>
            <a:br>
              <a:rPr lang="ru-RU" dirty="0">
                <a:solidFill>
                  <a:srgbClr val="FF0000"/>
                </a:solidFill>
              </a:rPr>
            </a:br>
            <a:r>
              <a:rPr lang="ru-RU" dirty="0">
                <a:solidFill>
                  <a:srgbClr val="FF0000"/>
                </a:solidFill>
              </a:rPr>
              <a:t/>
            </a:r>
            <a:br>
              <a:rPr lang="ru-RU" dirty="0">
                <a:solidFill>
                  <a:srgbClr val="FF0000"/>
                </a:solidFill>
              </a:rPr>
            </a:br>
            <a:r>
              <a:rPr lang="ru-RU" dirty="0">
                <a:solidFill>
                  <a:srgbClr val="FF0000"/>
                </a:solidFill>
              </a:rPr>
              <a:t>Положение о конфликте интересов</a:t>
            </a:r>
            <a:r>
              <a:rPr lang="ru-RU" dirty="0"/>
              <a:t> - это внутренний документ подведомственной организации, устанавливающий порядок выявления и урегулирования конфликтов интересов, возникающих у работников подведомственной организации </a:t>
            </a:r>
            <a:r>
              <a:rPr lang="ru-RU" dirty="0" smtClean="0"/>
              <a:t/>
            </a:r>
            <a:br>
              <a:rPr lang="ru-RU" dirty="0" smtClean="0"/>
            </a:br>
            <a:r>
              <a:rPr lang="ru-RU" dirty="0" smtClean="0"/>
              <a:t>в </a:t>
            </a:r>
            <a:r>
              <a:rPr lang="ru-RU" dirty="0"/>
              <a:t>ходе выполнения ими трудовых обязанностей.</a:t>
            </a:r>
          </a:p>
        </p:txBody>
      </p:sp>
      <p:sp>
        <p:nvSpPr>
          <p:cNvPr id="4" name="Номер слайда 3"/>
          <p:cNvSpPr>
            <a:spLocks noGrp="1"/>
          </p:cNvSpPr>
          <p:nvPr>
            <p:ph type="sldNum" sz="quarter" idx="12"/>
          </p:nvPr>
        </p:nvSpPr>
        <p:spPr/>
        <p:txBody>
          <a:bodyPr/>
          <a:lstStyle/>
          <a:p>
            <a:fld id="{1A006B14-9D5F-4E5E-B85D-CECD0D4EF8D3}" type="slidenum">
              <a:rPr lang="ru-RU" smtClean="0"/>
              <a:t>15</a:t>
            </a:fld>
            <a:endParaRPr lang="ru-RU"/>
          </a:p>
        </p:txBody>
      </p:sp>
    </p:spTree>
    <p:extLst>
      <p:ext uri="{BB962C8B-B14F-4D97-AF65-F5344CB8AC3E}">
        <p14:creationId xmlns:p14="http://schemas.microsoft.com/office/powerpoint/2010/main" val="156234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976664"/>
          </a:xfrm>
        </p:spPr>
        <p:txBody>
          <a:bodyPr>
            <a:normAutofit fontScale="85000" lnSpcReduction="10000"/>
          </a:bodyPr>
          <a:lstStyle/>
          <a:p>
            <a:r>
              <a:rPr lang="ru-RU" u="sng" dirty="0">
                <a:solidFill>
                  <a:srgbClr val="FF0000"/>
                </a:solidFill>
              </a:rPr>
              <a:t>При разработке положения о конфликте интересов рекомендуется обратить внимание на включение в него следующих аспектов</a:t>
            </a:r>
            <a:r>
              <a:rPr lang="ru-RU" u="sng" dirty="0" smtClean="0">
                <a:solidFill>
                  <a:srgbClr val="FF0000"/>
                </a:solidFill>
              </a:rPr>
              <a:t>:</a:t>
            </a:r>
          </a:p>
          <a:p>
            <a:pPr fontAlgn="base"/>
            <a:r>
              <a:rPr lang="ru-RU" i="1" dirty="0" smtClean="0"/>
              <a:t>- цели </a:t>
            </a:r>
            <a:r>
              <a:rPr lang="ru-RU" i="1" dirty="0"/>
              <a:t>и задачи положения о конфликте интересов;</a:t>
            </a:r>
            <a:br>
              <a:rPr lang="ru-RU" i="1" dirty="0"/>
            </a:br>
            <a:r>
              <a:rPr lang="ru-RU" i="1" dirty="0"/>
              <a:t/>
            </a:r>
            <a:br>
              <a:rPr lang="ru-RU" i="1" dirty="0"/>
            </a:br>
            <a:r>
              <a:rPr lang="ru-RU" i="1" dirty="0"/>
              <a:t>- используемые в положении понятия и определения;</a:t>
            </a:r>
            <a:br>
              <a:rPr lang="ru-RU" i="1" dirty="0"/>
            </a:br>
            <a:r>
              <a:rPr lang="ru-RU" i="1" dirty="0"/>
              <a:t/>
            </a:r>
            <a:br>
              <a:rPr lang="ru-RU" i="1" dirty="0"/>
            </a:br>
            <a:r>
              <a:rPr lang="ru-RU" i="1" dirty="0"/>
              <a:t>- круг лиц, попадающих под действие положения;</a:t>
            </a:r>
            <a:br>
              <a:rPr lang="ru-RU" i="1" dirty="0"/>
            </a:br>
            <a:r>
              <a:rPr lang="ru-RU" i="1" dirty="0"/>
              <a:t/>
            </a:r>
            <a:br>
              <a:rPr lang="ru-RU" i="1" dirty="0"/>
            </a:br>
            <a:r>
              <a:rPr lang="ru-RU" i="1" dirty="0"/>
              <a:t>- основные принципы управления конфликтом интересов </a:t>
            </a:r>
            <a:r>
              <a:rPr lang="ru-RU" i="1" dirty="0" smtClean="0"/>
              <a:t/>
            </a:r>
            <a:br>
              <a:rPr lang="ru-RU" i="1" dirty="0" smtClean="0"/>
            </a:br>
            <a:r>
              <a:rPr lang="ru-RU" i="1" dirty="0" smtClean="0"/>
              <a:t>в </a:t>
            </a:r>
            <a:r>
              <a:rPr lang="ru-RU" i="1" dirty="0"/>
              <a:t>подведомственной организации;</a:t>
            </a:r>
            <a:br>
              <a:rPr lang="ru-RU" i="1" dirty="0"/>
            </a:br>
            <a:r>
              <a:rPr lang="ru-RU" i="1" dirty="0"/>
              <a:t/>
            </a:r>
            <a:br>
              <a:rPr lang="ru-RU" i="1" dirty="0"/>
            </a:br>
            <a:r>
              <a:rPr lang="ru-RU" i="1" dirty="0"/>
              <a:t>- порядок раскрытия конфликта интересов работником подведомственной организации и порядок его урегулирования, </a:t>
            </a:r>
            <a:r>
              <a:rPr lang="ru-RU" i="1" dirty="0" smtClean="0"/>
              <a:t/>
            </a:r>
            <a:br>
              <a:rPr lang="ru-RU" i="1" dirty="0" smtClean="0"/>
            </a:br>
            <a:r>
              <a:rPr lang="ru-RU" i="1" dirty="0" smtClean="0"/>
              <a:t>в </a:t>
            </a:r>
            <a:r>
              <a:rPr lang="ru-RU" i="1" dirty="0"/>
              <a:t>том числе возможные способы разрешения возникшего конфликта интересов;</a:t>
            </a:r>
            <a:br>
              <a:rPr lang="ru-RU" i="1" dirty="0"/>
            </a:br>
            <a:r>
              <a:rPr lang="ru-RU" i="1" dirty="0"/>
              <a:t/>
            </a:r>
            <a:br>
              <a:rPr lang="ru-RU" i="1" dirty="0"/>
            </a:br>
            <a:r>
              <a:rPr lang="ru-RU" i="1" dirty="0"/>
              <a:t>- обязанности работников в связи с раскрытием </a:t>
            </a:r>
            <a:r>
              <a:rPr lang="ru-RU" i="1" dirty="0" smtClean="0"/>
              <a:t/>
            </a:r>
            <a:br>
              <a:rPr lang="ru-RU" i="1" dirty="0" smtClean="0"/>
            </a:br>
            <a:r>
              <a:rPr lang="ru-RU" i="1" dirty="0" smtClean="0"/>
              <a:t>и </a:t>
            </a:r>
            <a:r>
              <a:rPr lang="ru-RU" i="1" dirty="0"/>
              <a:t>урегулированием конфликта интересов</a:t>
            </a:r>
            <a:r>
              <a:rPr lang="ru-RU" i="1" dirty="0" smtClean="0"/>
              <a:t>;</a:t>
            </a:r>
            <a:endParaRPr lang="ru-RU" i="1" dirty="0"/>
          </a:p>
          <a:p>
            <a:r>
              <a:rPr lang="ru-RU" i="1" dirty="0"/>
              <a:t>- определение лиц, ответственных за прием сведений </a:t>
            </a:r>
            <a:r>
              <a:rPr lang="ru-RU" i="1" dirty="0" smtClean="0"/>
              <a:t/>
            </a:r>
            <a:br>
              <a:rPr lang="ru-RU" i="1" dirty="0" smtClean="0"/>
            </a:br>
            <a:r>
              <a:rPr lang="ru-RU" i="1" dirty="0" smtClean="0"/>
              <a:t>о </a:t>
            </a:r>
            <a:r>
              <a:rPr lang="ru-RU" i="1" dirty="0"/>
              <a:t>возникшем конфликте интересов и рассмотрение этих сведений;</a:t>
            </a:r>
            <a:br>
              <a:rPr lang="ru-RU" i="1" dirty="0"/>
            </a:br>
            <a:r>
              <a:rPr lang="ru-RU" i="1" dirty="0"/>
              <a:t/>
            </a:r>
            <a:br>
              <a:rPr lang="ru-RU" i="1" dirty="0"/>
            </a:br>
            <a:r>
              <a:rPr lang="ru-RU" i="1" dirty="0"/>
              <a:t>- ответственность работников за несоблюдение положения </a:t>
            </a:r>
            <a:r>
              <a:rPr lang="ru-RU" i="1" dirty="0" smtClean="0"/>
              <a:t/>
            </a:r>
            <a:br>
              <a:rPr lang="ru-RU" i="1" dirty="0" smtClean="0"/>
            </a:br>
            <a:r>
              <a:rPr lang="ru-RU" i="1" dirty="0" smtClean="0"/>
              <a:t>о </a:t>
            </a:r>
            <a:r>
              <a:rPr lang="ru-RU" i="1" dirty="0"/>
              <a:t>конфликте интересов.</a:t>
            </a:r>
            <a:endParaRPr lang="ru-RU" i="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16</a:t>
            </a:fld>
            <a:endParaRPr lang="ru-RU"/>
          </a:p>
        </p:txBody>
      </p:sp>
    </p:spTree>
    <p:extLst>
      <p:ext uri="{BB962C8B-B14F-4D97-AF65-F5344CB8AC3E}">
        <p14:creationId xmlns:p14="http://schemas.microsoft.com/office/powerpoint/2010/main" val="2215173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280920" cy="5184576"/>
          </a:xfrm>
        </p:spPr>
        <p:txBody>
          <a:bodyPr>
            <a:normAutofit fontScale="62500" lnSpcReduction="20000"/>
          </a:bodyPr>
          <a:lstStyle/>
          <a:p>
            <a:pPr fontAlgn="base"/>
            <a:r>
              <a:rPr lang="ru-RU" dirty="0">
                <a:solidFill>
                  <a:srgbClr val="FF0000"/>
                </a:solidFill>
              </a:rPr>
              <a:t>3</a:t>
            </a:r>
            <a:r>
              <a:rPr lang="ru-RU" dirty="0" smtClean="0">
                <a:solidFill>
                  <a:srgbClr val="FF0000"/>
                </a:solidFill>
              </a:rPr>
              <a:t>. </a:t>
            </a:r>
            <a:r>
              <a:rPr lang="ru-RU" dirty="0">
                <a:solidFill>
                  <a:srgbClr val="FF0000"/>
                </a:solidFill>
              </a:rPr>
              <a:t>Информирование об антикоррупционной деятельности подведомственной организации</a:t>
            </a:r>
          </a:p>
          <a:p>
            <a:r>
              <a:rPr lang="ru-RU" dirty="0"/>
              <a:t/>
            </a:r>
            <a:br>
              <a:rPr lang="ru-RU" dirty="0"/>
            </a:br>
            <a:r>
              <a:rPr lang="ru-RU" dirty="0"/>
              <a:t>Информирование об антикоррупционной деятельности подведомственной организации может быть внутренним и внешним. </a:t>
            </a:r>
            <a:endParaRPr lang="ru-RU" dirty="0" smtClean="0"/>
          </a:p>
          <a:p>
            <a:r>
              <a:rPr lang="ru-RU" dirty="0" smtClean="0"/>
              <a:t>Внутреннее </a:t>
            </a:r>
            <a:r>
              <a:rPr lang="ru-RU" dirty="0"/>
              <a:t>информирование ориентированно на работников подведомственной организации </a:t>
            </a:r>
            <a:r>
              <a:rPr lang="ru-RU" dirty="0" smtClean="0"/>
              <a:t/>
            </a:r>
            <a:br>
              <a:rPr lang="ru-RU" dirty="0" smtClean="0"/>
            </a:br>
            <a:r>
              <a:rPr lang="ru-RU" dirty="0" smtClean="0"/>
              <a:t>с </a:t>
            </a:r>
            <a:r>
              <a:rPr lang="ru-RU" dirty="0"/>
              <a:t>целью ознакомления с их обязанностями и ответственностью в области коррупционных правонарушений, порядком работы по предупреждению, выявлению </a:t>
            </a:r>
            <a:r>
              <a:rPr lang="ru-RU" dirty="0" smtClean="0"/>
              <a:t/>
            </a:r>
            <a:br>
              <a:rPr lang="ru-RU" dirty="0" smtClean="0"/>
            </a:br>
            <a:r>
              <a:rPr lang="ru-RU" dirty="0" smtClean="0"/>
              <a:t>и </a:t>
            </a:r>
            <a:r>
              <a:rPr lang="ru-RU" dirty="0"/>
              <a:t>борьбе с коррупционными нарушениями, а также внутренними локальными актами. Такое информирование может носить разовый и периодический характер. </a:t>
            </a:r>
            <a:endParaRPr lang="ru-RU" dirty="0" smtClean="0"/>
          </a:p>
          <a:p>
            <a:r>
              <a:rPr lang="ru-RU" dirty="0" smtClean="0"/>
              <a:t>Разовое </a:t>
            </a:r>
            <a:r>
              <a:rPr lang="ru-RU" dirty="0"/>
              <a:t>информирование производится при приеме на работе, переводе на другую должность, принятия нового локального акта или изменения ранее действующего, возникновения ситуации, попадающей под регулирование антикоррупционного законодательства.</a:t>
            </a:r>
            <a:br>
              <a:rPr lang="ru-RU" dirty="0"/>
            </a:br>
            <a:r>
              <a:rPr lang="ru-RU" dirty="0"/>
              <a:t/>
            </a:r>
            <a:br>
              <a:rPr lang="ru-RU" dirty="0"/>
            </a:br>
            <a:r>
              <a:rPr lang="ru-RU" dirty="0"/>
              <a:t>Периодическое информирование возможно в рамках проводимых подведомственной организацией обучающих мероприятий.</a:t>
            </a:r>
            <a:br>
              <a:rPr lang="ru-RU" dirty="0"/>
            </a:br>
            <a:r>
              <a:rPr lang="ru-RU" dirty="0"/>
              <a:t/>
            </a:r>
            <a:br>
              <a:rPr lang="ru-RU" dirty="0"/>
            </a:br>
            <a:r>
              <a:rPr lang="ru-RU" dirty="0"/>
              <a:t>Информирование работников может производиться посредством размещения информации </a:t>
            </a:r>
            <a:r>
              <a:rPr lang="ru-RU" dirty="0" smtClean="0"/>
              <a:t/>
            </a:r>
            <a:br>
              <a:rPr lang="ru-RU" dirty="0" smtClean="0"/>
            </a:br>
            <a:r>
              <a:rPr lang="ru-RU" dirty="0" smtClean="0"/>
              <a:t>в </a:t>
            </a:r>
            <a:r>
              <a:rPr lang="ru-RU" dirty="0"/>
              <a:t>общедоступных местах, в том числе на электронных ресурсах подведомственной организации, индивидуального информирования под роспись работников подведомственной организации.</a:t>
            </a:r>
            <a:br>
              <a:rPr lang="ru-RU" dirty="0"/>
            </a:br>
            <a:r>
              <a:rPr lang="ru-RU" dirty="0"/>
              <a:t/>
            </a:r>
            <a:br>
              <a:rPr lang="ru-RU" dirty="0"/>
            </a:br>
            <a:r>
              <a:rPr lang="ru-RU" dirty="0"/>
              <a:t>Наиболее эффективным способом закрепления и ознакомления работников с обязанностями </a:t>
            </a:r>
            <a:r>
              <a:rPr lang="ru-RU" dirty="0" smtClean="0"/>
              <a:t/>
            </a:r>
            <a:br>
              <a:rPr lang="ru-RU" dirty="0" smtClean="0"/>
            </a:br>
            <a:r>
              <a:rPr lang="ru-RU" dirty="0" smtClean="0"/>
              <a:t>в </a:t>
            </a:r>
            <a:r>
              <a:rPr lang="ru-RU" dirty="0"/>
              <a:t>области антикоррупционной деятельности является закрепление соответствующих положений в трудовых договорах с работниками.</a:t>
            </a:r>
            <a:br>
              <a:rPr lang="ru-RU" dirty="0"/>
            </a:br>
            <a:r>
              <a:rPr lang="ru-RU" dirty="0"/>
              <a:t/>
            </a:r>
            <a:br>
              <a:rPr lang="ru-RU" dirty="0"/>
            </a:br>
            <a:r>
              <a:rPr lang="ru-RU" dirty="0"/>
              <a:t>Обязанности работников подведомственной организации в связи с предупреждением </a:t>
            </a:r>
            <a:r>
              <a:rPr lang="ru-RU" dirty="0" smtClean="0"/>
              <a:t/>
            </a:r>
            <a:br>
              <a:rPr lang="ru-RU" dirty="0" smtClean="0"/>
            </a:br>
            <a:r>
              <a:rPr lang="ru-RU" dirty="0" smtClean="0"/>
              <a:t>и </a:t>
            </a:r>
            <a:r>
              <a:rPr lang="ru-RU" dirty="0"/>
              <a:t>противодействием коррупции могут быть общими для всех сотрудников подведомственной организации или специальными, то есть устанавливаться для отдельных категорий работников.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17</a:t>
            </a:fld>
            <a:endParaRPr lang="ru-RU"/>
          </a:p>
        </p:txBody>
      </p:sp>
    </p:spTree>
    <p:extLst>
      <p:ext uri="{BB962C8B-B14F-4D97-AF65-F5344CB8AC3E}">
        <p14:creationId xmlns:p14="http://schemas.microsoft.com/office/powerpoint/2010/main" val="2744716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147248" cy="5721499"/>
          </a:xfrm>
        </p:spPr>
        <p:txBody>
          <a:bodyPr>
            <a:normAutofit fontScale="70000" lnSpcReduction="20000"/>
          </a:bodyPr>
          <a:lstStyle/>
          <a:p>
            <a:r>
              <a:rPr lang="ru-RU" dirty="0">
                <a:solidFill>
                  <a:srgbClr val="FF0000"/>
                </a:solidFill>
              </a:rPr>
              <a:t>Примерами общих обязанностей работников в связи с предупреждением и противодействием коррупции могут быть следующие:</a:t>
            </a:r>
            <a:br>
              <a:rPr lang="ru-RU" dirty="0">
                <a:solidFill>
                  <a:srgbClr val="FF0000"/>
                </a:solidFill>
              </a:rPr>
            </a:br>
            <a:r>
              <a:rPr lang="ru-RU" dirty="0"/>
              <a:t/>
            </a:r>
            <a:br>
              <a:rPr lang="ru-RU" dirty="0"/>
            </a:br>
            <a:r>
              <a:rPr lang="ru-RU" dirty="0"/>
              <a:t>- воздерживаться от совершения и (или) участия в совершении коррупционных правонарушений в интересах или от имени подведомственной организации;</a:t>
            </a:r>
            <a:br>
              <a:rPr lang="ru-RU" dirty="0"/>
            </a:br>
            <a:r>
              <a:rPr lang="ru-RU" dirty="0"/>
              <a:t/>
            </a:r>
            <a:br>
              <a:rPr lang="ru-RU" dirty="0"/>
            </a:br>
            <a:r>
              <a:rPr lang="ru-RU" dirty="0"/>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подведомственной организации;</a:t>
            </a:r>
            <a:br>
              <a:rPr lang="ru-RU" dirty="0"/>
            </a:br>
            <a:r>
              <a:rPr lang="ru-RU" dirty="0"/>
              <a:t/>
            </a:r>
            <a:br>
              <a:rPr lang="ru-RU" dirty="0"/>
            </a:br>
            <a:r>
              <a:rPr lang="ru-RU" dirty="0"/>
              <a:t>- незамедлительно информировать непосредственного руководителя/лицо, ответственное за реализацию антикоррупционной политики/руководство подведомственной организации о случаях склонения работника к совершению коррупционных правонарушений;</a:t>
            </a:r>
            <a:br>
              <a:rPr lang="ru-RU" dirty="0"/>
            </a:br>
            <a:r>
              <a:rPr lang="ru-RU" dirty="0"/>
              <a:t/>
            </a:r>
            <a:br>
              <a:rPr lang="ru-RU" dirty="0"/>
            </a:br>
            <a:r>
              <a:rPr lang="ru-RU" dirty="0"/>
              <a:t>- незамедлительно информировать непосредственного начальника/лицо, ответственное за реализацию антикоррупционной политики/руководство подведомственной организации о ставшей известной работнику информации о случаях совершения коррупционных правонарушений другими работниками, контрагентами подведомственной организации или иными лицами;</a:t>
            </a:r>
            <a:br>
              <a:rPr lang="ru-RU" dirty="0"/>
            </a:br>
            <a:r>
              <a:rPr lang="ru-RU" dirty="0"/>
              <a:t/>
            </a:r>
            <a:br>
              <a:rPr lang="ru-RU" dirty="0"/>
            </a:br>
            <a:r>
              <a:rPr lang="ru-RU" dirty="0"/>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br>
              <a:rPr lang="ru-RU" dirty="0"/>
            </a:br>
            <a:r>
              <a:rPr lang="ru-RU" dirty="0"/>
              <a:t/>
            </a:r>
            <a:br>
              <a:rPr lang="ru-RU" dirty="0"/>
            </a:br>
            <a:r>
              <a:rPr lang="ru-RU" dirty="0"/>
              <a:t>- отказываться от получения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br>
              <a:rPr lang="ru-RU" dirty="0"/>
            </a:br>
            <a:r>
              <a:rPr lang="ru-RU" dirty="0"/>
              <a:t/>
            </a:r>
            <a:br>
              <a:rPr lang="ru-RU" dirty="0"/>
            </a:br>
            <a:r>
              <a:rPr lang="ru-RU" dirty="0">
                <a:solidFill>
                  <a:srgbClr val="FF0000"/>
                </a:solidFill>
              </a:rPr>
              <a:t>Специальные обязанности могут быть обусловлены спецификой деятельности подведомственных организаций.</a:t>
            </a:r>
          </a:p>
        </p:txBody>
      </p:sp>
      <p:sp>
        <p:nvSpPr>
          <p:cNvPr id="4" name="Номер слайда 3"/>
          <p:cNvSpPr>
            <a:spLocks noGrp="1"/>
          </p:cNvSpPr>
          <p:nvPr>
            <p:ph type="sldNum" sz="quarter" idx="12"/>
          </p:nvPr>
        </p:nvSpPr>
        <p:spPr/>
        <p:txBody>
          <a:bodyPr/>
          <a:lstStyle/>
          <a:p>
            <a:fld id="{1A006B14-9D5F-4E5E-B85D-CECD0D4EF8D3}" type="slidenum">
              <a:rPr lang="ru-RU" smtClean="0"/>
              <a:t>18</a:t>
            </a:fld>
            <a:endParaRPr lang="ru-RU"/>
          </a:p>
        </p:txBody>
      </p:sp>
    </p:spTree>
    <p:extLst>
      <p:ext uri="{BB962C8B-B14F-4D97-AF65-F5344CB8AC3E}">
        <p14:creationId xmlns:p14="http://schemas.microsoft.com/office/powerpoint/2010/main" val="130611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0000" lnSpcReduction="20000"/>
          </a:bodyPr>
          <a:lstStyle/>
          <a:p>
            <a:r>
              <a:rPr lang="ru-RU" dirty="0" smtClean="0">
                <a:solidFill>
                  <a:srgbClr val="FF0000"/>
                </a:solidFill>
              </a:rPr>
              <a:t>4. Обучение </a:t>
            </a:r>
            <a:r>
              <a:rPr lang="ru-RU" dirty="0">
                <a:solidFill>
                  <a:srgbClr val="FF0000"/>
                </a:solidFill>
              </a:rPr>
              <a:t>работников подведомственных организаций</a:t>
            </a:r>
            <a:br>
              <a:rPr lang="ru-RU" dirty="0">
                <a:solidFill>
                  <a:srgbClr val="FF0000"/>
                </a:solidFill>
              </a:rPr>
            </a:br>
            <a:r>
              <a:rPr lang="ru-RU" dirty="0">
                <a:solidFill>
                  <a:srgbClr val="FF0000"/>
                </a:solidFill>
              </a:rPr>
              <a:t/>
            </a:r>
            <a:br>
              <a:rPr lang="ru-RU" dirty="0">
                <a:solidFill>
                  <a:srgbClr val="FF0000"/>
                </a:solidFill>
              </a:rPr>
            </a:br>
            <a:r>
              <a:rPr lang="ru-RU" dirty="0"/>
              <a:t>При организации обучения работников по вопросам профилактики и противодействия коррупции необходимо учитывать цели и задачи обучения, категорию обучаемых, вид обучения в зависимости от времени его проведения.</a:t>
            </a:r>
            <a:br>
              <a:rPr lang="ru-RU" dirty="0"/>
            </a:br>
            <a:r>
              <a:rPr lang="ru-RU" dirty="0"/>
              <a:t/>
            </a:r>
            <a:br>
              <a:rPr lang="ru-RU" dirty="0"/>
            </a:br>
            <a:r>
              <a:rPr lang="ru-RU" dirty="0"/>
              <a:t>Цели и задачи обучения определяют тематику и форму занятий. Обучение может, в частности, проводится по следующей тематике:</a:t>
            </a:r>
            <a:br>
              <a:rPr lang="ru-RU" dirty="0"/>
            </a:br>
            <a:r>
              <a:rPr lang="ru-RU" dirty="0"/>
              <a:t/>
            </a:r>
            <a:br>
              <a:rPr lang="ru-RU" dirty="0"/>
            </a:br>
            <a:r>
              <a:rPr lang="ru-RU" dirty="0"/>
              <a:t>- коррупция в государственном и частном секторах экономики (теоретическая);</a:t>
            </a:r>
            <a:br>
              <a:rPr lang="ru-RU" dirty="0"/>
            </a:br>
            <a:r>
              <a:rPr lang="ru-RU" dirty="0"/>
              <a:t/>
            </a:r>
            <a:br>
              <a:rPr lang="ru-RU" dirty="0"/>
            </a:br>
            <a:r>
              <a:rPr lang="ru-RU" dirty="0"/>
              <a:t>- юридическая ответственность за совершение коррупционных правонарушений;</a:t>
            </a:r>
            <a:br>
              <a:rPr lang="ru-RU" dirty="0"/>
            </a:br>
            <a:r>
              <a:rPr lang="ru-RU" dirty="0"/>
              <a:t/>
            </a:r>
            <a:br>
              <a:rPr lang="ru-RU" dirty="0"/>
            </a:br>
            <a:r>
              <a:rPr lang="ru-RU" dirty="0"/>
              <a:t>- ознакомление с требованиями законодательства и внутренними документами подведомственной организации по вопросам противодействия коррупции и порядком их применения в деятельности организации (прикладная);</a:t>
            </a:r>
            <a:br>
              <a:rPr lang="ru-RU" dirty="0"/>
            </a:br>
            <a:r>
              <a:rPr lang="ru-RU" dirty="0"/>
              <a:t/>
            </a:r>
            <a:br>
              <a:rPr lang="ru-RU" dirty="0"/>
            </a:br>
            <a:r>
              <a:rPr lang="ru-RU" dirty="0"/>
              <a:t>- выявление и разрешение конфликта интересов при выполнении трудовых обязанностей (прикладная);</a:t>
            </a:r>
            <a:br>
              <a:rPr lang="ru-RU" dirty="0"/>
            </a:br>
            <a:r>
              <a:rPr lang="ru-RU" dirty="0"/>
              <a:t/>
            </a:r>
            <a:br>
              <a:rPr lang="ru-RU" dirty="0"/>
            </a:br>
            <a:r>
              <a:rPr lang="ru-RU" dirty="0"/>
              <a:t>- выявление коррупционных рисков и критических точек в работе подведомственной организации (прикладная);</a:t>
            </a:r>
            <a:br>
              <a:rPr lang="ru-RU" dirty="0"/>
            </a:br>
            <a:r>
              <a:rPr lang="ru-RU" dirty="0"/>
              <a:t/>
            </a:r>
            <a:br>
              <a:rPr lang="ru-RU" dirty="0"/>
            </a:br>
            <a:r>
              <a:rPr lang="ru-RU" dirty="0"/>
              <a:t>- поведение в ситуациях коррупционного риска, в частности в случаях вымогательства взятки со стороны должностных лиц государственных и муниципальных, иных организаций;</a:t>
            </a:r>
            <a:br>
              <a:rPr lang="ru-RU" dirty="0"/>
            </a:br>
            <a:r>
              <a:rPr lang="ru-RU" dirty="0"/>
              <a:t/>
            </a:r>
            <a:br>
              <a:rPr lang="ru-RU" dirty="0"/>
            </a:br>
            <a:r>
              <a:rPr lang="ru-RU" dirty="0"/>
              <a:t>- взаимодействие с правоохранительными органами по вопросам профилактики и противодействия коррупции (прикладная).</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19</a:t>
            </a:fld>
            <a:endParaRPr lang="ru-RU"/>
          </a:p>
        </p:txBody>
      </p:sp>
    </p:spTree>
    <p:extLst>
      <p:ext uri="{BB962C8B-B14F-4D97-AF65-F5344CB8AC3E}">
        <p14:creationId xmlns:p14="http://schemas.microsoft.com/office/powerpoint/2010/main" val="359199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19256" cy="864096"/>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err="1" smtClean="0"/>
              <a:t>i</a:t>
            </a:r>
            <a:r>
              <a:rPr lang="en-US" sz="2400" dirty="0" smtClean="0"/>
              <a:t>. </a:t>
            </a:r>
            <a:r>
              <a:rPr lang="ru-RU" sz="2400" dirty="0" smtClean="0"/>
              <a:t>Введение</a:t>
            </a:r>
            <a:r>
              <a:rPr lang="en-US" sz="2400" dirty="0" smtClean="0"/>
              <a:t/>
            </a:r>
            <a:br>
              <a:rPr lang="en-US" sz="2400" dirty="0" smtClean="0"/>
            </a:br>
            <a:r>
              <a:rPr lang="ru-RU" sz="2400" dirty="0" smtClean="0"/>
              <a:t>1. Цели и задачи</a:t>
            </a:r>
            <a:endParaRPr lang="ru-RU" sz="2400" dirty="0"/>
          </a:p>
        </p:txBody>
      </p:sp>
      <p:sp>
        <p:nvSpPr>
          <p:cNvPr id="3" name="Объект 2"/>
          <p:cNvSpPr>
            <a:spLocks noGrp="1"/>
          </p:cNvSpPr>
          <p:nvPr>
            <p:ph idx="1"/>
          </p:nvPr>
        </p:nvSpPr>
        <p:spPr>
          <a:xfrm>
            <a:off x="467544" y="1340768"/>
            <a:ext cx="8147248" cy="4373563"/>
          </a:xfrm>
        </p:spPr>
        <p:txBody>
          <a:bodyPr>
            <a:normAutofit fontScale="85000" lnSpcReduction="10000"/>
          </a:bodyPr>
          <a:lstStyle/>
          <a:p>
            <a:pPr algn="just" fontAlgn="base"/>
            <a:r>
              <a:rPr lang="ru-RU" dirty="0">
                <a:solidFill>
                  <a:srgbClr val="FF0000"/>
                </a:solidFill>
              </a:rPr>
              <a:t>Целью </a:t>
            </a:r>
            <a:r>
              <a:rPr lang="ru-RU" dirty="0" smtClean="0"/>
              <a:t>является </a:t>
            </a:r>
            <a:r>
              <a:rPr lang="ru-RU" dirty="0"/>
              <a:t>формирование единого подхода к работе </a:t>
            </a:r>
            <a:r>
              <a:rPr lang="ru-RU" dirty="0" smtClean="0"/>
              <a:t/>
            </a:r>
            <a:br>
              <a:rPr lang="ru-RU" dirty="0" smtClean="0"/>
            </a:br>
            <a:r>
              <a:rPr lang="ru-RU" dirty="0" smtClean="0"/>
              <a:t>по </a:t>
            </a:r>
            <a:r>
              <a:rPr lang="ru-RU" dirty="0"/>
              <a:t>профилактике и противодействию коррупции </a:t>
            </a:r>
            <a:r>
              <a:rPr lang="ru-RU" dirty="0" smtClean="0"/>
              <a:t/>
            </a:r>
            <a:br>
              <a:rPr lang="ru-RU" dirty="0" smtClean="0"/>
            </a:br>
            <a:r>
              <a:rPr lang="ru-RU" dirty="0" smtClean="0"/>
              <a:t>в </a:t>
            </a:r>
            <a:r>
              <a:rPr lang="ru-RU" dirty="0"/>
              <a:t>подведомственных организациях, обеспечение соответствия антикоррупционной деятельности подведомственных организаций требованиям действующего законодательства, формирование рабочей системы профилактики и противодействия коррупции, обеспечение ее эффективного функционирования. </a:t>
            </a:r>
          </a:p>
          <a:p>
            <a:pPr algn="just" fontAlgn="base"/>
            <a:r>
              <a:rPr lang="ru-RU" dirty="0" smtClean="0">
                <a:solidFill>
                  <a:srgbClr val="FF0000"/>
                </a:solidFill>
              </a:rPr>
              <a:t>Для реализации цели необходимо решить следующие задачи:</a:t>
            </a:r>
            <a:endParaRPr lang="ru-RU" dirty="0">
              <a:solidFill>
                <a:srgbClr val="FF0000"/>
              </a:solidFill>
            </a:endParaRPr>
          </a:p>
          <a:p>
            <a:pPr lvl="1" algn="just" fontAlgn="base"/>
            <a:r>
              <a:rPr lang="ru-RU" dirty="0" smtClean="0"/>
              <a:t>определение </a:t>
            </a:r>
            <a:r>
              <a:rPr lang="ru-RU" dirty="0"/>
              <a:t>перечня основных локальных актов подведомственных организаций в области противодействия </a:t>
            </a:r>
            <a:r>
              <a:rPr lang="ru-RU" dirty="0" smtClean="0"/>
              <a:t>коррупции;</a:t>
            </a:r>
            <a:endParaRPr lang="ru-RU" dirty="0"/>
          </a:p>
          <a:p>
            <a:pPr lvl="1" algn="just" fontAlgn="base"/>
            <a:r>
              <a:rPr lang="ru-RU" dirty="0" smtClean="0"/>
              <a:t>определение </a:t>
            </a:r>
            <a:r>
              <a:rPr lang="ru-RU" dirty="0"/>
              <a:t>алгоритма работы по повышению эффективности антикоррупционных мероприятий; </a:t>
            </a:r>
            <a:endParaRPr lang="ru-RU" dirty="0" smtClean="0"/>
          </a:p>
          <a:p>
            <a:pPr lvl="1" algn="just" fontAlgn="base"/>
            <a:r>
              <a:rPr lang="ru-RU" dirty="0" smtClean="0"/>
              <a:t>методическое </a:t>
            </a:r>
            <a:r>
              <a:rPr lang="ru-RU" dirty="0"/>
              <a:t>обеспечение разработки и реализации мер, направленных на профилактику и противодействие коррупции в подведомственных организациях.</a:t>
            </a:r>
          </a:p>
        </p:txBody>
      </p:sp>
      <p:sp>
        <p:nvSpPr>
          <p:cNvPr id="4" name="Номер слайда 3"/>
          <p:cNvSpPr>
            <a:spLocks noGrp="1"/>
          </p:cNvSpPr>
          <p:nvPr>
            <p:ph type="sldNum" sz="quarter" idx="12"/>
          </p:nvPr>
        </p:nvSpPr>
        <p:spPr/>
        <p:txBody>
          <a:bodyPr/>
          <a:lstStyle/>
          <a:p>
            <a:fld id="{1A006B14-9D5F-4E5E-B85D-CECD0D4EF8D3}" type="slidenum">
              <a:rPr lang="ru-RU" smtClean="0"/>
              <a:t>2</a:t>
            </a:fld>
            <a:endParaRPr lang="ru-RU"/>
          </a:p>
        </p:txBody>
      </p:sp>
    </p:spTree>
    <p:extLst>
      <p:ext uri="{BB962C8B-B14F-4D97-AF65-F5344CB8AC3E}">
        <p14:creationId xmlns:p14="http://schemas.microsoft.com/office/powerpoint/2010/main" val="216094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19256" cy="5760640"/>
          </a:xfrm>
        </p:spPr>
        <p:txBody>
          <a:bodyPr>
            <a:normAutofit fontScale="70000" lnSpcReduction="20000"/>
          </a:bodyPr>
          <a:lstStyle/>
          <a:p>
            <a:r>
              <a:rPr lang="ru-RU" dirty="0"/>
              <a:t>При организации обучения следует учитывать категорию обучаемых лиц. </a:t>
            </a:r>
            <a:endParaRPr lang="ru-RU" dirty="0" smtClean="0"/>
          </a:p>
          <a:p>
            <a:r>
              <a:rPr lang="ru-RU" dirty="0" smtClean="0"/>
              <a:t>Стандартно </a:t>
            </a:r>
            <a:r>
              <a:rPr lang="ru-RU" dirty="0"/>
              <a:t>выделяются следующие группы обучаемых: </a:t>
            </a:r>
            <a:endParaRPr lang="ru-RU" dirty="0" smtClean="0"/>
          </a:p>
          <a:p>
            <a:r>
              <a:rPr lang="ru-RU" dirty="0" smtClean="0"/>
              <a:t>- лица</a:t>
            </a:r>
            <a:r>
              <a:rPr lang="ru-RU" dirty="0"/>
              <a:t>, ответственные за противодействие коррупции в подведомственной организации; </a:t>
            </a:r>
            <a:endParaRPr lang="ru-RU" dirty="0" smtClean="0"/>
          </a:p>
          <a:p>
            <a:r>
              <a:rPr lang="ru-RU" dirty="0" smtClean="0"/>
              <a:t>- руководящие </a:t>
            </a:r>
            <a:r>
              <a:rPr lang="ru-RU" dirty="0"/>
              <a:t>работники; </a:t>
            </a:r>
            <a:endParaRPr lang="ru-RU" dirty="0" smtClean="0"/>
          </a:p>
          <a:p>
            <a:r>
              <a:rPr lang="ru-RU" dirty="0" smtClean="0"/>
              <a:t>- иные </a:t>
            </a:r>
            <a:r>
              <a:rPr lang="ru-RU" dirty="0"/>
              <a:t>работники подведомственной организации. </a:t>
            </a:r>
            <a:endParaRPr lang="ru-RU" dirty="0" smtClean="0"/>
          </a:p>
          <a:p>
            <a:r>
              <a:rPr lang="ru-RU" dirty="0" smtClean="0"/>
              <a:t>В </a:t>
            </a:r>
            <a:r>
              <a:rPr lang="ru-RU" dirty="0"/>
              <a:t>небольших подведомственных организациях может возникнуть проблема формирования учебных групп. В этом случае могут быть рекомендованы замена обучения в группах индивидуальным консультированием или проведением обучения совместно с другими подведомственными организациями.</a:t>
            </a:r>
            <a:br>
              <a:rPr lang="ru-RU" dirty="0"/>
            </a:br>
            <a:r>
              <a:rPr lang="ru-RU" dirty="0"/>
              <a:t/>
            </a:r>
            <a:br>
              <a:rPr lang="ru-RU" dirty="0"/>
            </a:br>
            <a:r>
              <a:rPr lang="ru-RU" dirty="0"/>
              <a:t>В зависимости от времени проведения можно выделить следующие виды обучения:</a:t>
            </a:r>
            <a:br>
              <a:rPr lang="ru-RU" dirty="0"/>
            </a:br>
            <a:r>
              <a:rPr lang="ru-RU" dirty="0"/>
              <a:t/>
            </a:r>
            <a:br>
              <a:rPr lang="ru-RU" dirty="0"/>
            </a:br>
            <a:r>
              <a:rPr lang="ru-RU" dirty="0"/>
              <a:t>- обучение по вопросам профилактики и противодействия коррупции непосредственно после приема на работу;</a:t>
            </a:r>
            <a:br>
              <a:rPr lang="ru-RU" dirty="0"/>
            </a:br>
            <a:r>
              <a:rPr lang="ru-RU" dirty="0"/>
              <a:t/>
            </a:r>
            <a:br>
              <a:rPr lang="ru-RU" dirty="0"/>
            </a:br>
            <a:r>
              <a:rPr lang="ru-RU" dirty="0"/>
              <a:t>- обучение при назначении работника на иную, более высокую должность, предполагающую исполнение обязанностей, связанных с предупреждением и противодействием коррупции;</a:t>
            </a:r>
            <a:br>
              <a:rPr lang="ru-RU" dirty="0"/>
            </a:br>
            <a:r>
              <a:rPr lang="ru-RU" dirty="0"/>
              <a:t/>
            </a:r>
            <a:br>
              <a:rPr lang="ru-RU" dirty="0"/>
            </a:br>
            <a:r>
              <a:rPr lang="ru-RU" dirty="0"/>
              <a:t>- периодическое обучение работников подведомственной организации с целью поддержания их знаний и навыков в сфере противодействия коррупции на должном уровне;</a:t>
            </a:r>
            <a:br>
              <a:rPr lang="ru-RU" dirty="0"/>
            </a:br>
            <a:r>
              <a:rPr lang="ru-RU" dirty="0"/>
              <a:t/>
            </a:r>
            <a:br>
              <a:rPr lang="ru-RU" dirty="0"/>
            </a:br>
            <a:r>
              <a:rPr lang="ru-RU" dirty="0"/>
              <a:t>- дополнительное обучение.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20</a:t>
            </a:fld>
            <a:endParaRPr lang="ru-RU"/>
          </a:p>
        </p:txBody>
      </p:sp>
    </p:spTree>
    <p:extLst>
      <p:ext uri="{BB962C8B-B14F-4D97-AF65-F5344CB8AC3E}">
        <p14:creationId xmlns:p14="http://schemas.microsoft.com/office/powerpoint/2010/main" val="2079858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075240" cy="5289451"/>
          </a:xfrm>
        </p:spPr>
        <p:txBody>
          <a:bodyPr>
            <a:normAutofit fontScale="85000" lnSpcReduction="20000"/>
          </a:bodyPr>
          <a:lstStyle/>
          <a:p>
            <a:pPr algn="just"/>
            <a:r>
              <a:rPr lang="ru-RU" dirty="0">
                <a:solidFill>
                  <a:srgbClr val="FF0000"/>
                </a:solidFill>
              </a:rPr>
              <a:t>Для руководящих работников подведомственных организаций, а также для лиц, ответственных за антикоррупционную деятельность</a:t>
            </a:r>
            <a:r>
              <a:rPr lang="ru-RU" dirty="0"/>
              <a:t> возможно проведение централизованного периодического </a:t>
            </a:r>
            <a:r>
              <a:rPr lang="ru-RU" dirty="0" smtClean="0"/>
              <a:t>обучения, направленного на </a:t>
            </a:r>
            <a:r>
              <a:rPr lang="ru-RU" dirty="0"/>
              <a:t>получение прикладных знаний и навыков в области противодействия коррупции. Обучение должно состоять </a:t>
            </a:r>
            <a:r>
              <a:rPr lang="ru-RU" dirty="0" smtClean="0"/>
              <a:t/>
            </a:r>
            <a:br>
              <a:rPr lang="ru-RU" dirty="0" smtClean="0"/>
            </a:br>
            <a:r>
              <a:rPr lang="ru-RU" dirty="0" smtClean="0"/>
              <a:t>из </a:t>
            </a:r>
            <a:r>
              <a:rPr lang="ru-RU" dirty="0"/>
              <a:t>теоретической и практической части. Теоретическая часть основана на получении знаний в области правового регулирования антикоррупционной деятельности, экономических и организационных условий, способствующих совершению </a:t>
            </a:r>
            <a:r>
              <a:rPr lang="ru-RU" dirty="0" smtClean="0"/>
              <a:t>коррупционных </a:t>
            </a:r>
            <a:r>
              <a:rPr lang="ru-RU" dirty="0" smtClean="0"/>
              <a:t>правонарушений.</a:t>
            </a:r>
          </a:p>
          <a:p>
            <a:pPr algn="just"/>
            <a:r>
              <a:rPr lang="ru-RU" dirty="0" smtClean="0"/>
              <a:t>Практическая </a:t>
            </a:r>
            <a:r>
              <a:rPr lang="ru-RU" dirty="0"/>
              <a:t>часть ориентирована на выработку навыков работы </a:t>
            </a:r>
            <a:r>
              <a:rPr lang="ru-RU" dirty="0" smtClean="0"/>
              <a:t>в </a:t>
            </a:r>
            <a:r>
              <a:rPr lang="ru-RU" dirty="0"/>
              <a:t>ситуациях с повышенным коррупционным риском, выявления потенциально опасных ситуаций, работу с конкретными кейсами, разработку алгоритмов антикоррупционных мероприятий и т.п. </a:t>
            </a:r>
            <a:endParaRPr lang="ru-RU" dirty="0" smtClean="0"/>
          </a:p>
          <a:p>
            <a:pPr algn="just"/>
            <a:r>
              <a:rPr lang="ru-RU" dirty="0"/>
              <a:t/>
            </a:r>
            <a:br>
              <a:rPr lang="ru-RU" dirty="0"/>
            </a:br>
            <a:r>
              <a:rPr lang="ru-RU" dirty="0"/>
              <a:t>Консультирование по вопросам противодействия коррупции обычно осуществляется в индивидуальном порядке. В этом случае целесообразно определить лиц подведомственной организации, ответственных </a:t>
            </a:r>
            <a:r>
              <a:rPr lang="ru-RU" dirty="0" smtClean="0"/>
              <a:t>за </a:t>
            </a:r>
            <a:r>
              <a:rPr lang="ru-RU" dirty="0"/>
              <a:t>проведение такого консультирования. Консультирование по частным вопросам противодействия </a:t>
            </a:r>
            <a:r>
              <a:rPr lang="ru-RU" dirty="0" smtClean="0"/>
              <a:t>коррупции </a:t>
            </a:r>
            <a:br>
              <a:rPr lang="ru-RU" dirty="0" smtClean="0"/>
            </a:br>
            <a:r>
              <a:rPr lang="ru-RU" dirty="0" smtClean="0"/>
              <a:t>и </a:t>
            </a:r>
            <a:r>
              <a:rPr lang="ru-RU" dirty="0"/>
              <a:t>урегулирования конфликта интересов рекомендуется проводить </a:t>
            </a:r>
            <a:r>
              <a:rPr lang="ru-RU" dirty="0" smtClean="0"/>
              <a:t/>
            </a:r>
            <a:br>
              <a:rPr lang="ru-RU" dirty="0" smtClean="0"/>
            </a:br>
            <a:r>
              <a:rPr lang="ru-RU" dirty="0" smtClean="0"/>
              <a:t>в </a:t>
            </a:r>
            <a:r>
              <a:rPr lang="ru-RU" dirty="0"/>
              <a:t>конфиденциальном порядке.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21</a:t>
            </a:fld>
            <a:endParaRPr lang="ru-RU"/>
          </a:p>
        </p:txBody>
      </p:sp>
    </p:spTree>
    <p:extLst>
      <p:ext uri="{BB962C8B-B14F-4D97-AF65-F5344CB8AC3E}">
        <p14:creationId xmlns:p14="http://schemas.microsoft.com/office/powerpoint/2010/main" val="375086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859216" cy="471582"/>
          </a:xfrm>
        </p:spPr>
        <p:txBody>
          <a:bodyPr>
            <a:normAutofit fontScale="90000"/>
          </a:bodyPr>
          <a:lstStyle/>
          <a:p>
            <a:pPr algn="ctr"/>
            <a:r>
              <a:rPr lang="ru-RU" sz="2800" dirty="0" smtClean="0"/>
              <a:t>2. Термины и определения</a:t>
            </a:r>
            <a:endParaRPr lang="ru-RU" sz="2800" dirty="0"/>
          </a:p>
        </p:txBody>
      </p:sp>
      <p:sp>
        <p:nvSpPr>
          <p:cNvPr id="3" name="Объект 2"/>
          <p:cNvSpPr>
            <a:spLocks noGrp="1"/>
          </p:cNvSpPr>
          <p:nvPr>
            <p:ph idx="1"/>
          </p:nvPr>
        </p:nvSpPr>
        <p:spPr>
          <a:xfrm>
            <a:off x="457200" y="836712"/>
            <a:ext cx="8291264" cy="5289451"/>
          </a:xfrm>
        </p:spPr>
        <p:txBody>
          <a:bodyPr>
            <a:normAutofit fontScale="77500" lnSpcReduction="20000"/>
          </a:bodyPr>
          <a:lstStyle/>
          <a:p>
            <a:pPr algn="just" fontAlgn="base"/>
            <a:r>
              <a:rPr lang="ru-RU" i="1" dirty="0">
                <a:solidFill>
                  <a:srgbClr val="FF0000"/>
                </a:solidFill>
              </a:rPr>
              <a:t>Коррупция</a:t>
            </a:r>
            <a:r>
              <a:rPr lang="ru-RU" dirty="0"/>
              <a:t> -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a:t>
            </a:r>
            <a:r>
              <a:rPr lang="ru-RU" dirty="0" smtClean="0"/>
              <a:t/>
            </a:r>
            <a:br>
              <a:rPr lang="ru-RU" dirty="0" smtClean="0"/>
            </a:br>
            <a:r>
              <a:rPr lang="ru-RU" dirty="0" smtClean="0"/>
              <a:t>и </a:t>
            </a:r>
            <a:r>
              <a:rPr lang="ru-RU" dirty="0"/>
              <a:t>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a:t>
            </a:r>
            <a:r>
              <a:rPr lang="ru-RU" u="sng" dirty="0">
                <a:hlinkClick r:id="rId2"/>
              </a:rPr>
              <a:t>пункт 1 статьи 1 Федерального закона от 25 декабря 2008 года N 273-ФЗ "О противодействии коррупции"</a:t>
            </a:r>
            <a:r>
              <a:rPr lang="ru-RU" dirty="0"/>
              <a:t>).</a:t>
            </a:r>
          </a:p>
          <a:p>
            <a:pPr algn="just" fontAlgn="base"/>
            <a:r>
              <a:rPr lang="ru-RU" i="1" dirty="0">
                <a:solidFill>
                  <a:srgbClr val="FF0000"/>
                </a:solidFill>
              </a:rPr>
              <a:t>Противодействие коррупции</a:t>
            </a:r>
            <a:r>
              <a:rPr lang="ru-RU" dirty="0"/>
              <a:t>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a:t>
            </a:r>
            <a:r>
              <a:rPr lang="ru-RU" u="sng" dirty="0">
                <a:hlinkClick r:id="rId2"/>
              </a:rPr>
              <a:t>пункт 2 статьи 1 Федерального закона от 25 декабря 2008 года </a:t>
            </a:r>
            <a:r>
              <a:rPr lang="ru-RU" u="sng" dirty="0" smtClean="0">
                <a:hlinkClick r:id="rId2"/>
              </a:rPr>
              <a:t/>
            </a:r>
            <a:br>
              <a:rPr lang="ru-RU" u="sng" dirty="0" smtClean="0">
                <a:hlinkClick r:id="rId2"/>
              </a:rPr>
            </a:br>
            <a:r>
              <a:rPr lang="ru-RU" u="sng" dirty="0" smtClean="0">
                <a:hlinkClick r:id="rId2"/>
              </a:rPr>
              <a:t>N </a:t>
            </a:r>
            <a:r>
              <a:rPr lang="ru-RU" u="sng" dirty="0">
                <a:hlinkClick r:id="rId2"/>
              </a:rPr>
              <a:t>273-ФЗ "О противодействии коррупции"</a:t>
            </a:r>
            <a:r>
              <a:rPr lang="ru-RU" dirty="0"/>
              <a:t>):</a:t>
            </a:r>
          </a:p>
          <a:p>
            <a:pPr algn="just"/>
            <a:r>
              <a:rPr lang="ru-RU" dirty="0" smtClean="0"/>
              <a:t>а) по </a:t>
            </a:r>
            <a:r>
              <a:rPr lang="ru-RU" dirty="0"/>
              <a:t>предупреждению коррупции, в том числе по выявлению </a:t>
            </a:r>
            <a:r>
              <a:rPr lang="ru-RU" dirty="0" smtClean="0"/>
              <a:t/>
            </a:r>
            <a:br>
              <a:rPr lang="ru-RU" dirty="0" smtClean="0"/>
            </a:br>
            <a:r>
              <a:rPr lang="ru-RU" dirty="0" smtClean="0"/>
              <a:t>и </a:t>
            </a:r>
            <a:r>
              <a:rPr lang="ru-RU" dirty="0"/>
              <a:t>последующему устранению причин коррупции (профилактика коррупции);</a:t>
            </a:r>
            <a:br>
              <a:rPr lang="ru-RU" dirty="0"/>
            </a:br>
            <a:r>
              <a:rPr lang="ru-RU" dirty="0" smtClean="0"/>
              <a:t>б) по </a:t>
            </a:r>
            <a:r>
              <a:rPr lang="ru-RU" dirty="0"/>
              <a:t>выявлению, предупреждению, пресечению, раскрытию и расследованию коррупционных правонарушений (борьба с коррупцией);</a:t>
            </a:r>
            <a:br>
              <a:rPr lang="ru-RU" dirty="0"/>
            </a:br>
            <a:r>
              <a:rPr lang="ru-RU" dirty="0"/>
              <a:t>в) по минимизации и (или) ликвидации последствий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3</a:t>
            </a:fld>
            <a:endParaRPr lang="ru-RU" dirty="0"/>
          </a:p>
        </p:txBody>
      </p:sp>
    </p:spTree>
    <p:extLst>
      <p:ext uri="{BB962C8B-B14F-4D97-AF65-F5344CB8AC3E}">
        <p14:creationId xmlns:p14="http://schemas.microsoft.com/office/powerpoint/2010/main" val="195398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075240" cy="5904656"/>
          </a:xfrm>
        </p:spPr>
        <p:txBody>
          <a:bodyPr>
            <a:normAutofit fontScale="77500" lnSpcReduction="20000"/>
          </a:bodyPr>
          <a:lstStyle/>
          <a:p>
            <a:pPr algn="just" fontAlgn="base"/>
            <a:r>
              <a:rPr lang="ru-RU" i="1" dirty="0">
                <a:solidFill>
                  <a:srgbClr val="FF0000"/>
                </a:solidFill>
              </a:rPr>
              <a:t>Предупреждение коррупции</a:t>
            </a:r>
            <a:r>
              <a:rPr lang="ru-RU" dirty="0"/>
              <a:t> - деятельность организации, направленная </a:t>
            </a:r>
            <a:r>
              <a:rPr lang="ru-RU" dirty="0" smtClean="0"/>
              <a:t/>
            </a:r>
            <a:br>
              <a:rPr lang="ru-RU" dirty="0" smtClean="0"/>
            </a:br>
            <a:r>
              <a:rPr lang="ru-RU" dirty="0" smtClean="0"/>
              <a:t>на </a:t>
            </a:r>
            <a:r>
              <a:rPr lang="ru-RU" dirty="0"/>
              <a:t>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fontAlgn="base"/>
            <a:r>
              <a:rPr lang="ru-RU" i="1" dirty="0">
                <a:solidFill>
                  <a:srgbClr val="FF0000"/>
                </a:solidFill>
              </a:rPr>
              <a:t>Контрагент</a:t>
            </a:r>
            <a:r>
              <a:rPr lang="ru-RU" dirty="0"/>
              <a:t> - любое российское или иностранное юридическое </a:t>
            </a:r>
            <a:r>
              <a:rPr lang="ru-RU" dirty="0" smtClean="0"/>
              <a:t/>
            </a:r>
            <a:br>
              <a:rPr lang="ru-RU" dirty="0" smtClean="0"/>
            </a:br>
            <a:r>
              <a:rPr lang="ru-RU" dirty="0" smtClean="0"/>
              <a:t>или </a:t>
            </a:r>
            <a:r>
              <a:rPr lang="ru-RU" dirty="0"/>
              <a:t>физическое лицо, с которым организация вступает в договорные отношения, за исключением трудовых отношений.</a:t>
            </a:r>
          </a:p>
          <a:p>
            <a:pPr algn="just" fontAlgn="base"/>
            <a:r>
              <a:rPr lang="ru-RU" i="1" dirty="0">
                <a:solidFill>
                  <a:srgbClr val="FF0000"/>
                </a:solidFill>
              </a:rPr>
              <a:t>Конфликт интересов</a:t>
            </a:r>
            <a:r>
              <a:rPr lang="ru-RU" dirty="0"/>
              <a:t> - ситуация, при которой личная заинтересованность работника влияет или может повлиять на объективное исполнение им своих обязанностей, и при которой возникает или может возникнуть противоречие между личной заинтересованностью работника и законными интересами граждан, организаций, общества, субъекта Российской Федерации </a:t>
            </a:r>
            <a:r>
              <a:rPr lang="ru-RU" dirty="0" smtClean="0"/>
              <a:t/>
            </a:r>
            <a:br>
              <a:rPr lang="ru-RU" dirty="0" smtClean="0"/>
            </a:br>
            <a:r>
              <a:rPr lang="ru-RU" dirty="0" smtClean="0"/>
              <a:t>или </a:t>
            </a:r>
            <a:r>
              <a:rPr lang="ru-RU" dirty="0"/>
              <a:t>Российской Федерации, способное привести к причинению вреда этим законным интересам граждан, организаций, общества, субъекта Российской Федерации или Российской Федерации.</a:t>
            </a:r>
          </a:p>
          <a:p>
            <a:pPr algn="just"/>
            <a:r>
              <a:rPr lang="ru-RU" i="1" dirty="0">
                <a:solidFill>
                  <a:srgbClr val="FF0000"/>
                </a:solidFill>
              </a:rPr>
              <a:t>Личная заинтересованность работника, которая влияет или может повлиять на объективное исполнение им должностных </a:t>
            </a:r>
            <a:r>
              <a:rPr lang="ru-RU" i="1" dirty="0" smtClean="0">
                <a:solidFill>
                  <a:srgbClr val="FF0000"/>
                </a:solidFill>
              </a:rPr>
              <a:t>обязанностей</a:t>
            </a:r>
            <a:r>
              <a:rPr lang="ru-RU" dirty="0"/>
              <a:t> - возможность получения работником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работника, членов его семьи или лиц, близкого родства или свойства, а также для граждан или организаций, с которыми работник связан финансовыми или иными обязательствами. К членам семьи работника и лицам близкого родства или свойства относятся родители, супруги, дети, братья, сестры, а также братья, сестры, родители </a:t>
            </a:r>
            <a:r>
              <a:rPr lang="ru-RU" dirty="0" smtClean="0"/>
              <a:t/>
            </a:r>
            <a:br>
              <a:rPr lang="ru-RU" dirty="0" smtClean="0"/>
            </a:br>
            <a:r>
              <a:rPr lang="ru-RU" dirty="0" smtClean="0"/>
              <a:t>и </a:t>
            </a:r>
            <a:r>
              <a:rPr lang="ru-RU" dirty="0"/>
              <a:t>дети супругов, супруги детей.</a:t>
            </a:r>
          </a:p>
        </p:txBody>
      </p:sp>
      <p:sp>
        <p:nvSpPr>
          <p:cNvPr id="4" name="Номер слайда 3"/>
          <p:cNvSpPr>
            <a:spLocks noGrp="1"/>
          </p:cNvSpPr>
          <p:nvPr>
            <p:ph type="sldNum" sz="quarter" idx="12"/>
          </p:nvPr>
        </p:nvSpPr>
        <p:spPr/>
        <p:txBody>
          <a:bodyPr/>
          <a:lstStyle/>
          <a:p>
            <a:fld id="{1A006B14-9D5F-4E5E-B85D-CECD0D4EF8D3}" type="slidenum">
              <a:rPr lang="ru-RU" smtClean="0"/>
              <a:t>4</a:t>
            </a:fld>
            <a:endParaRPr lang="ru-RU"/>
          </a:p>
        </p:txBody>
      </p:sp>
    </p:spTree>
    <p:extLst>
      <p:ext uri="{BB962C8B-B14F-4D97-AF65-F5344CB8AC3E}">
        <p14:creationId xmlns:p14="http://schemas.microsoft.com/office/powerpoint/2010/main" val="312461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19256" cy="5793507"/>
          </a:xfrm>
        </p:spPr>
        <p:txBody>
          <a:bodyPr anchor="ctr">
            <a:normAutofit fontScale="77500" lnSpcReduction="20000"/>
          </a:bodyPr>
          <a:lstStyle/>
          <a:p>
            <a:pPr algn="just" fontAlgn="base"/>
            <a:r>
              <a:rPr lang="ru-RU" i="1" dirty="0">
                <a:solidFill>
                  <a:srgbClr val="FF0000"/>
                </a:solidFill>
              </a:rPr>
              <a:t>Аффилированные лица</a:t>
            </a:r>
            <a:r>
              <a:rPr lang="ru-RU" dirty="0"/>
              <a:t> - физические и юридические лица, способные оказывать влияние на деятельность юридических и (или) физических лиц. </a:t>
            </a:r>
            <a:endParaRPr lang="ru-RU" dirty="0" smtClean="0"/>
          </a:p>
          <a:p>
            <a:pPr algn="just" fontAlgn="base"/>
            <a:r>
              <a:rPr lang="ru-RU" dirty="0" smtClean="0"/>
              <a:t>Аффилированными </a:t>
            </a:r>
            <a:r>
              <a:rPr lang="ru-RU" dirty="0"/>
              <a:t>лицами юридического лица являются:</a:t>
            </a:r>
          </a:p>
          <a:p>
            <a:pPr lvl="1" fontAlgn="base"/>
            <a:r>
              <a:rPr lang="ru-RU" dirty="0" smtClean="0"/>
              <a:t>член </a:t>
            </a:r>
            <a:r>
              <a:rPr lang="ru-RU" dirty="0"/>
              <a:t>его коллегиального органа управления, член его коллегиального исполнительного </a:t>
            </a:r>
            <a:r>
              <a:rPr lang="ru-RU" dirty="0" smtClean="0"/>
              <a:t>органа;</a:t>
            </a:r>
            <a:endParaRPr lang="ru-RU" dirty="0"/>
          </a:p>
          <a:p>
            <a:pPr lvl="1" fontAlgn="base"/>
            <a:r>
              <a:rPr lang="ru-RU" dirty="0" smtClean="0"/>
              <a:t>лицо</a:t>
            </a:r>
            <a:r>
              <a:rPr lang="ru-RU" dirty="0"/>
              <a:t>, осуществляющее полномочия его единоличного исполнительного </a:t>
            </a:r>
            <a:r>
              <a:rPr lang="ru-RU" dirty="0" smtClean="0"/>
              <a:t>органа;</a:t>
            </a:r>
            <a:endParaRPr lang="ru-RU" dirty="0"/>
          </a:p>
          <a:p>
            <a:pPr lvl="1" fontAlgn="base"/>
            <a:r>
              <a:rPr lang="ru-RU" dirty="0" smtClean="0"/>
              <a:t>лица</a:t>
            </a:r>
            <a:r>
              <a:rPr lang="ru-RU" dirty="0"/>
              <a:t>, принадлежащие к той группе лиц, к которой принадлежит данное юридическое </a:t>
            </a:r>
            <a:r>
              <a:rPr lang="ru-RU" dirty="0" smtClean="0"/>
              <a:t>лицо;</a:t>
            </a:r>
            <a:endParaRPr lang="ru-RU" dirty="0"/>
          </a:p>
          <a:p>
            <a:pPr lvl="1" fontAlgn="base"/>
            <a:r>
              <a:rPr lang="ru-RU" dirty="0" smtClean="0"/>
              <a:t>лица</a:t>
            </a:r>
            <a:r>
              <a:rPr lang="ru-RU" dirty="0"/>
              <a:t>, которые имеют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r>
              <a:rPr lang="ru-RU" dirty="0" smtClean="0"/>
              <a:t>;</a:t>
            </a:r>
          </a:p>
          <a:p>
            <a:pPr lvl="1" fontAlgn="base"/>
            <a:r>
              <a:rPr lang="ru-RU" dirty="0" smtClean="0"/>
              <a:t>юридическое </a:t>
            </a:r>
            <a:r>
              <a:rPr lang="ru-RU" dirty="0"/>
              <a:t>лицо, в котором данное юридическое лицо имеет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br>
              <a:rPr lang="ru-RU" dirty="0"/>
            </a:br>
            <a:endParaRPr lang="ru-RU" i="1" dirty="0" smtClean="0"/>
          </a:p>
          <a:p>
            <a:pPr marL="274320" lvl="1" indent="0" algn="just" fontAlgn="base">
              <a:buNone/>
            </a:pPr>
            <a:endParaRPr lang="ru-RU" i="1" dirty="0"/>
          </a:p>
          <a:p>
            <a:pPr marL="274320" lvl="1" indent="0" fontAlgn="base">
              <a:buNone/>
            </a:pPr>
            <a:r>
              <a:rPr lang="ru-RU" b="1" i="1" dirty="0" smtClean="0">
                <a:solidFill>
                  <a:srgbClr val="FF0000"/>
                </a:solidFill>
              </a:rPr>
              <a:t>По </a:t>
            </a:r>
            <a:r>
              <a:rPr lang="ru-RU" b="1" i="1" dirty="0">
                <a:solidFill>
                  <a:srgbClr val="FF0000"/>
                </a:solidFill>
              </a:rPr>
              <a:t>смыслу действующего антикоррупционного законодательства </a:t>
            </a:r>
            <a:r>
              <a:rPr lang="ru-RU" b="1" i="1" dirty="0" smtClean="0">
                <a:solidFill>
                  <a:srgbClr val="FF0000"/>
                </a:solidFill>
              </a:rPr>
              <a:t/>
            </a:r>
            <a:br>
              <a:rPr lang="ru-RU" b="1" i="1" dirty="0" smtClean="0">
                <a:solidFill>
                  <a:srgbClr val="FF0000"/>
                </a:solidFill>
              </a:rPr>
            </a:br>
            <a:r>
              <a:rPr lang="ru-RU" b="1" i="1" dirty="0" smtClean="0">
                <a:solidFill>
                  <a:srgbClr val="FF0000"/>
                </a:solidFill>
              </a:rPr>
              <a:t>к </a:t>
            </a:r>
            <a:r>
              <a:rPr lang="ru-RU" b="1" i="1" dirty="0">
                <a:solidFill>
                  <a:srgbClr val="FF0000"/>
                </a:solidFill>
              </a:rPr>
              <a:t>числу аффилированных лиц следует отнести также членов семьи </a:t>
            </a:r>
            <a:r>
              <a:rPr lang="ru-RU" b="1" i="1" dirty="0" smtClean="0">
                <a:solidFill>
                  <a:srgbClr val="FF0000"/>
                </a:solidFill>
              </a:rPr>
              <a:t/>
            </a:r>
            <a:br>
              <a:rPr lang="ru-RU" b="1" i="1" dirty="0" smtClean="0">
                <a:solidFill>
                  <a:srgbClr val="FF0000"/>
                </a:solidFill>
              </a:rPr>
            </a:br>
            <a:r>
              <a:rPr lang="ru-RU" b="1" i="1" dirty="0" smtClean="0">
                <a:solidFill>
                  <a:srgbClr val="FF0000"/>
                </a:solidFill>
              </a:rPr>
              <a:t>или </a:t>
            </a:r>
            <a:r>
              <a:rPr lang="ru-RU" b="1" i="1" dirty="0">
                <a:solidFill>
                  <a:srgbClr val="FF0000"/>
                </a:solidFill>
              </a:rPr>
              <a:t>лиц, близкого родства или свойства к лицам указанных выше категорий, а также граждан или организаций, с которыми работник соответствующей должности связан финансовыми или иными обязательствами.</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5</a:t>
            </a:fld>
            <a:endParaRPr lang="ru-RU"/>
          </a:p>
        </p:txBody>
      </p:sp>
    </p:spTree>
    <p:extLst>
      <p:ext uri="{BB962C8B-B14F-4D97-AF65-F5344CB8AC3E}">
        <p14:creationId xmlns:p14="http://schemas.microsoft.com/office/powerpoint/2010/main" val="218558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1224136"/>
          </a:xfrm>
        </p:spPr>
        <p:txBody>
          <a:bodyPr anchor="t">
            <a:normAutofit/>
          </a:bodyPr>
          <a:lstStyle/>
          <a:p>
            <a:pPr algn="ctr"/>
            <a:r>
              <a:rPr lang="en-US" sz="2000" dirty="0" smtClean="0"/>
              <a:t>ii. </a:t>
            </a:r>
            <a:r>
              <a:rPr lang="ru-RU" sz="2000" dirty="0" smtClean="0"/>
              <a:t>Нормативное правовое обеспечение </a:t>
            </a:r>
            <a:br>
              <a:rPr lang="ru-RU" sz="2000" dirty="0" smtClean="0"/>
            </a:br>
            <a:r>
              <a:rPr lang="ru-RU" sz="1600" dirty="0" smtClean="0"/>
              <a:t>1. </a:t>
            </a:r>
            <a:r>
              <a:rPr lang="ru-RU" sz="1600" dirty="0"/>
              <a:t>Законодательство в сфере предупреждения </a:t>
            </a:r>
            <a:r>
              <a:rPr lang="ru-RU" sz="1600" dirty="0" smtClean="0"/>
              <a:t>и противодействия </a:t>
            </a:r>
            <a:r>
              <a:rPr lang="ru-RU" sz="1600" dirty="0"/>
              <a:t>коррупции</a:t>
            </a:r>
          </a:p>
        </p:txBody>
      </p:sp>
      <p:sp>
        <p:nvSpPr>
          <p:cNvPr id="3" name="Объект 2"/>
          <p:cNvSpPr>
            <a:spLocks noGrp="1"/>
          </p:cNvSpPr>
          <p:nvPr>
            <p:ph idx="1"/>
          </p:nvPr>
        </p:nvSpPr>
        <p:spPr>
          <a:xfrm>
            <a:off x="457200" y="1196752"/>
            <a:ext cx="8291264" cy="4929411"/>
          </a:xfrm>
        </p:spPr>
        <p:txBody>
          <a:bodyPr>
            <a:normAutofit fontScale="92500" lnSpcReduction="20000"/>
          </a:bodyPr>
          <a:lstStyle/>
          <a:p>
            <a:pPr lvl="1" algn="just"/>
            <a:r>
              <a:rPr lang="ru-RU" sz="1600" dirty="0"/>
              <a:t>Федеральный закон Российской Федерации от 25 декабря 2008 года  </a:t>
            </a:r>
            <a:r>
              <a:rPr lang="ru-RU" sz="1600" dirty="0" smtClean="0"/>
              <a:t>N </a:t>
            </a:r>
            <a:r>
              <a:rPr lang="ru-RU" sz="1600" dirty="0"/>
              <a:t>273-ФЗ </a:t>
            </a:r>
            <a:r>
              <a:rPr lang="ru-RU" sz="1600" dirty="0" smtClean="0"/>
              <a:t/>
            </a:r>
            <a:br>
              <a:rPr lang="ru-RU" sz="1600" dirty="0" smtClean="0"/>
            </a:br>
            <a:r>
              <a:rPr lang="ru-RU" sz="1600" dirty="0" smtClean="0"/>
              <a:t>"</a:t>
            </a:r>
            <a:r>
              <a:rPr lang="ru-RU" sz="1600" dirty="0"/>
              <a:t>О противодействии коррупции";</a:t>
            </a:r>
          </a:p>
          <a:p>
            <a:pPr lvl="1" algn="just"/>
            <a:r>
              <a:rPr lang="ru-RU" sz="1600" dirty="0" smtClean="0"/>
              <a:t>Федеральный </a:t>
            </a:r>
            <a:r>
              <a:rPr lang="ru-RU" sz="1600" dirty="0"/>
              <a:t>закон Российской Федерации от 3 декабря 2012 года </a:t>
            </a:r>
            <a:r>
              <a:rPr lang="ru-RU" sz="1600" dirty="0" smtClean="0"/>
              <a:t/>
            </a:r>
            <a:br>
              <a:rPr lang="ru-RU" sz="1600" dirty="0" smtClean="0"/>
            </a:br>
            <a:r>
              <a:rPr lang="ru-RU" sz="1600" dirty="0" smtClean="0"/>
              <a:t>N </a:t>
            </a:r>
            <a:r>
              <a:rPr lang="ru-RU" sz="1600" dirty="0"/>
              <a:t>230-ФЗ "О контроле за соответствием расходов лиц, замещающих государственные должности, и иных лиц их </a:t>
            </a:r>
            <a:r>
              <a:rPr lang="ru-RU" sz="1600" dirty="0" smtClean="0"/>
              <a:t>доходам«</a:t>
            </a:r>
          </a:p>
          <a:p>
            <a:pPr lvl="1" algn="just"/>
            <a:r>
              <a:rPr lang="ru-RU" sz="1600" dirty="0"/>
              <a:t>Указ Президента Российской Федерации от 8 июля 2013 года N 613 "Вопросы противодействия коррупции";</a:t>
            </a:r>
          </a:p>
          <a:p>
            <a:pPr lvl="1" algn="just"/>
            <a:r>
              <a:rPr lang="ru-RU" sz="1600" dirty="0" smtClean="0"/>
              <a:t>Указ </a:t>
            </a:r>
            <a:r>
              <a:rPr lang="ru-RU" sz="1600" dirty="0"/>
              <a:t>Президента Российской Федерации от 2 апреля 2013 года N 309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Указ </a:t>
            </a:r>
            <a:r>
              <a:rPr lang="ru-RU" sz="1600" dirty="0"/>
              <a:t>Президента Российской Федерации от 21 июля 2010 года N 925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Постановление </a:t>
            </a:r>
            <a:r>
              <a:rPr lang="ru-RU" sz="1600" dirty="0"/>
              <a:t>Правительства Российской Федерации от 5 июля 2013 года N 568 </a:t>
            </a:r>
            <a:r>
              <a:rPr lang="ru-RU" sz="1600" dirty="0" smtClean="0"/>
              <a:t/>
            </a:r>
            <a:br>
              <a:rPr lang="ru-RU" sz="1600" dirty="0" smtClean="0"/>
            </a:br>
            <a:r>
              <a:rPr lang="ru-RU" sz="1600" dirty="0" smtClean="0"/>
              <a:t>"</a:t>
            </a:r>
            <a:r>
              <a:rPr lang="ru-RU" sz="1600" dirty="0"/>
              <a:t>О распространении на отдельные категории граждан ограничений, запретов и обязанностей, установленных Федеральным законом "О противодействии коррупции" и другими федеральными законами в целях противодействия коррупции";</a:t>
            </a:r>
          </a:p>
          <a:p>
            <a:pPr lvl="1" algn="just"/>
            <a:r>
              <a:rPr lang="ru-RU" sz="1600" dirty="0" smtClean="0"/>
              <a:t>Постановление </a:t>
            </a:r>
            <a:r>
              <a:rPr lang="ru-RU" sz="1600" dirty="0"/>
              <a:t>Правительства Российской Федерации от 21 января 2015 года N 29 "Об утверждении Правил сообщения работодателем о заключении трудового или гражданско-правового договора на выполнение работ (оказание услуг) </a:t>
            </a:r>
            <a:r>
              <a:rPr lang="ru-RU" sz="1600" dirty="0" smtClean="0"/>
              <a:t/>
            </a:r>
            <a:br>
              <a:rPr lang="ru-RU" sz="1600" dirty="0" smtClean="0"/>
            </a:br>
            <a:r>
              <a:rPr lang="ru-RU" sz="1600" dirty="0" smtClean="0"/>
              <a:t>с </a:t>
            </a:r>
            <a:r>
              <a:rPr lang="ru-RU" sz="1600" dirty="0"/>
              <a:t>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pPr lvl="1"/>
            <a:endParaRPr lang="ru-RU" sz="1600" dirty="0"/>
          </a:p>
          <a:p>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6</a:t>
            </a:fld>
            <a:endParaRPr lang="ru-RU"/>
          </a:p>
        </p:txBody>
      </p:sp>
    </p:spTree>
    <p:extLst>
      <p:ext uri="{BB962C8B-B14F-4D97-AF65-F5344CB8AC3E}">
        <p14:creationId xmlns:p14="http://schemas.microsoft.com/office/powerpoint/2010/main" val="230014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147248" cy="5544616"/>
          </a:xfrm>
        </p:spPr>
        <p:txBody>
          <a:bodyPr>
            <a:normAutofit fontScale="77500" lnSpcReduction="20000"/>
          </a:bodyPr>
          <a:lstStyle/>
          <a:p>
            <a:pPr lvl="1" algn="just"/>
            <a:r>
              <a:rPr lang="ru-RU" dirty="0" smtClean="0"/>
              <a:t>Приказ Минпросвещения России от 29 августа 2018 г. </a:t>
            </a:r>
            <a:r>
              <a:rPr lang="ru-RU" dirty="0"/>
              <a:t>№ 8 «Об утверждении плана противодействия коррупции Министерства просвещения Российской Федерации на 2018-2020 годы</a:t>
            </a:r>
            <a:r>
              <a:rPr lang="ru-RU" dirty="0" smtClean="0"/>
              <a:t>»;</a:t>
            </a:r>
          </a:p>
          <a:p>
            <a:pPr lvl="1" algn="just"/>
            <a:r>
              <a:rPr lang="ru-RU" dirty="0"/>
              <a:t>Приказ Минпросвещения </a:t>
            </a:r>
            <a:r>
              <a:rPr lang="ru-RU" dirty="0" smtClean="0"/>
              <a:t>России от 9 октября 2018 г. </a:t>
            </a:r>
            <a:r>
              <a:rPr lang="ru-RU" dirty="0"/>
              <a:t>№ 110 «Об утверждении перечня должностей в организациях, созданных для выполнения задач, поставленных перед Министерством просвещения Российской Федерации, при назначении на которые граждане и при замещении которых работники обязаны представлять сведения о своих доходах, расходах, об имуществе и обязательствах имущественного характера, а также сведения о доходах, расходах, об имуществе и обязательствах имущественного характера своих супруги (супруга) и </a:t>
            </a:r>
            <a:r>
              <a:rPr lang="ru-RU" dirty="0" smtClean="0"/>
              <a:t>несовершеннолетних </a:t>
            </a:r>
            <a:r>
              <a:rPr lang="ru-RU" dirty="0"/>
              <a:t>детей</a:t>
            </a:r>
            <a:r>
              <a:rPr lang="ru-RU" dirty="0" smtClean="0"/>
              <a:t>»;</a:t>
            </a:r>
          </a:p>
          <a:p>
            <a:pPr lvl="1" algn="just"/>
            <a:r>
              <a:rPr lang="ru-RU" dirty="0"/>
              <a:t>Приказ Минпросвещения России от 9 октября 2018 г. № 111 </a:t>
            </a:r>
            <a:r>
              <a:rPr lang="ru-RU" dirty="0" smtClean="0"/>
              <a:t/>
            </a:r>
            <a:br>
              <a:rPr lang="ru-RU" dirty="0" smtClean="0"/>
            </a:br>
            <a:r>
              <a:rPr lang="ru-RU" dirty="0" smtClean="0"/>
              <a:t>«</a:t>
            </a:r>
            <a:r>
              <a:rPr lang="ru-RU" dirty="0"/>
              <a:t>О распространении на работников, замещающих отдельные должности на основании трудового договора в организациях, созданных для выполнения задач, поставленных перед Министерством просвещения Российской Федерации, ограничений, запретов и обязанностей</a:t>
            </a:r>
            <a:r>
              <a:rPr lang="ru-RU" dirty="0" smtClean="0"/>
              <a:t>»;</a:t>
            </a:r>
          </a:p>
          <a:p>
            <a:pPr lvl="1" algn="just"/>
            <a:r>
              <a:rPr lang="ru-RU" dirty="0"/>
              <a:t>Приказ Минпросвещения России от </a:t>
            </a:r>
            <a:r>
              <a:rPr lang="ru-RU" dirty="0" smtClean="0"/>
              <a:t>28 ноября </a:t>
            </a:r>
            <a:r>
              <a:rPr lang="ru-RU" dirty="0"/>
              <a:t>2018 г. № 256 </a:t>
            </a:r>
            <a:r>
              <a:rPr lang="ru-RU" dirty="0" smtClean="0"/>
              <a:t/>
            </a:r>
            <a:br>
              <a:rPr lang="ru-RU" dirty="0" smtClean="0"/>
            </a:br>
            <a:r>
              <a:rPr lang="ru-RU" dirty="0" smtClean="0"/>
              <a:t>«</a:t>
            </a:r>
            <a:r>
              <a:rPr lang="ru-RU" dirty="0"/>
              <a:t>Об утверждении перечня должностей, замещение которых влечет за собой размещение сведений о доходах, расходах, об имуществе и обязательствах имущественного характера федеральных государственных гражданских служащих Министерства просвещения Российской Федерации и работников организаций, созданных для выполнения задач, поставленных перед Министерством просвещения Российской Федерации, а также сведений о доходах, расходах, об имуществе и обязательствах имущественного характера их супруг (супругов) и несовершеннолетних детей </a:t>
            </a:r>
            <a:r>
              <a:rPr lang="ru-RU" dirty="0" smtClean="0"/>
              <a:t/>
            </a:r>
            <a:br>
              <a:rPr lang="ru-RU" dirty="0" smtClean="0"/>
            </a:br>
            <a:r>
              <a:rPr lang="ru-RU" dirty="0" smtClean="0"/>
              <a:t>в </a:t>
            </a:r>
            <a:r>
              <a:rPr lang="ru-RU" dirty="0"/>
              <a:t>информационно-телекоммуникационной сети "Интернет</a:t>
            </a:r>
            <a:r>
              <a:rPr lang="ru-RU" dirty="0" smtClean="0"/>
              <a:t>"»;</a:t>
            </a:r>
          </a:p>
          <a:p>
            <a:pPr lvl="1" algn="just"/>
            <a:endParaRPr lang="ru-RU" dirty="0" smtClean="0"/>
          </a:p>
          <a:p>
            <a:pPr lvl="1" algn="just"/>
            <a:endParaRPr lang="ru-RU" dirty="0" smtClean="0"/>
          </a:p>
          <a:p>
            <a:pPr lvl="1" algn="just"/>
            <a:endParaRPr lang="ru-RU" dirty="0" smtClean="0"/>
          </a:p>
          <a:p>
            <a:pPr lvl="1" algn="just"/>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7</a:t>
            </a:fld>
            <a:endParaRPr lang="ru-RU" dirty="0"/>
          </a:p>
        </p:txBody>
      </p:sp>
    </p:spTree>
    <p:extLst>
      <p:ext uri="{BB962C8B-B14F-4D97-AF65-F5344CB8AC3E}">
        <p14:creationId xmlns:p14="http://schemas.microsoft.com/office/powerpoint/2010/main" val="298962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24936" cy="5760640"/>
          </a:xfrm>
        </p:spPr>
        <p:txBody>
          <a:bodyPr>
            <a:normAutofit fontScale="70000" lnSpcReduction="20000"/>
          </a:bodyPr>
          <a:lstStyle/>
          <a:p>
            <a:pPr lvl="1" algn="just"/>
            <a:r>
              <a:rPr lang="ru-RU" dirty="0"/>
              <a:t>Приказ Минпросвещения России от 29 ноября 2018 г. № 259 </a:t>
            </a:r>
            <a:r>
              <a:rPr lang="ru-RU" dirty="0" smtClean="0"/>
              <a:t/>
            </a:r>
            <a:br>
              <a:rPr lang="ru-RU" dirty="0" smtClean="0"/>
            </a:br>
            <a:r>
              <a:rPr lang="ru-RU" dirty="0" smtClean="0"/>
              <a:t>«</a:t>
            </a:r>
            <a:r>
              <a:rPr lang="ru-RU" dirty="0"/>
              <a:t>Об утверждении Положения о проверке достоверности и полноты сведений, представляемых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просвещения Российской Федерации, и соблюдения ими требований к служебному поведению</a:t>
            </a:r>
            <a:r>
              <a:rPr lang="ru-RU" dirty="0" smtClean="0"/>
              <a:t>»;</a:t>
            </a:r>
          </a:p>
          <a:p>
            <a:pPr lvl="1" algn="just"/>
            <a:r>
              <a:rPr lang="ru-RU" dirty="0"/>
              <a:t>Приказ Минпросвещения России от 29 ноября 2018 г. № 260 </a:t>
            </a:r>
            <a:r>
              <a:rPr lang="ru-RU" dirty="0" smtClean="0"/>
              <a:t/>
            </a:r>
            <a:br>
              <a:rPr lang="ru-RU" dirty="0" smtClean="0"/>
            </a:br>
            <a:r>
              <a:rPr lang="ru-RU" dirty="0" smtClean="0"/>
              <a:t>«</a:t>
            </a:r>
            <a:r>
              <a:rPr lang="ru-RU" dirty="0"/>
              <a:t>Об утверждении Порядка принятия решения об осуществлении контроля за расходами федеральных государственных гражданских служащих Министерства просвещения Российской Федерации, работников, замещающих отдельные должности на основании трудового договора </a:t>
            </a:r>
            <a:r>
              <a:rPr lang="ru-RU" dirty="0" smtClean="0"/>
              <a:t>в </a:t>
            </a:r>
            <a:r>
              <a:rPr lang="ru-RU" dirty="0"/>
              <a:t>организациях, созданных для выполнения задач, поставленных перед Министерством просвещения Российской Федерации, а также за расходами их супруг (супругов) и несовершеннолетних детей</a:t>
            </a:r>
            <a:r>
              <a:rPr lang="ru-RU" dirty="0" smtClean="0"/>
              <a:t>»;</a:t>
            </a:r>
          </a:p>
          <a:p>
            <a:pPr lvl="1" algn="just"/>
            <a:r>
              <a:rPr lang="ru-RU" dirty="0"/>
              <a:t>Приказ Минпросвещения России от </a:t>
            </a:r>
            <a:r>
              <a:rPr lang="ru-RU" dirty="0" smtClean="0"/>
              <a:t>7 декабря </a:t>
            </a:r>
            <a:r>
              <a:rPr lang="ru-RU" dirty="0"/>
              <a:t>2018 г. № </a:t>
            </a:r>
            <a:r>
              <a:rPr lang="ru-RU" dirty="0" smtClean="0"/>
              <a:t>284 </a:t>
            </a:r>
            <a:br>
              <a:rPr lang="ru-RU" dirty="0" smtClean="0"/>
            </a:br>
            <a:r>
              <a:rPr lang="ru-RU" dirty="0" smtClean="0"/>
              <a:t>«Об утверждении Порядка уведомления работодателя(его представителя) </a:t>
            </a:r>
            <a:br>
              <a:rPr lang="ru-RU" dirty="0" smtClean="0"/>
            </a:br>
            <a:r>
              <a:rPr lang="ru-RU" dirty="0" smtClean="0"/>
              <a:t>о фактах обращения в целях склонения работников, замещающих отдельные должности на основании трудовых договоров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к совершению коррупционных правонарушений»;</a:t>
            </a:r>
          </a:p>
          <a:p>
            <a:pPr lvl="1" algn="just"/>
            <a:r>
              <a:rPr lang="ru-RU" dirty="0"/>
              <a:t>Приказ Минпросвещения </a:t>
            </a:r>
            <a:r>
              <a:rPr lang="ru-RU" dirty="0" smtClean="0"/>
              <a:t>России от 4 февраля 2019 г. № 59 «</a:t>
            </a:r>
            <a:r>
              <a:rPr lang="ru-RU" dirty="0"/>
              <a:t>Об утверждении Порядка </a:t>
            </a:r>
            <a:r>
              <a:rPr lang="ru-RU" dirty="0" smtClean="0"/>
              <a:t>уведомления представителя нанимателя работниками, замещающими отдельные должности на основании трудовых договоров в организациях, </a:t>
            </a:r>
            <a:r>
              <a:rPr lang="ru-RU" dirty="0"/>
              <a:t>созданных для выполнения задач, поставленных перед Министерством просвещения Российской </a:t>
            </a:r>
            <a:r>
              <a:rPr lang="ru-RU" dirty="0" smtClean="0"/>
              <a:t>Федерации, о возникновении личной заинтересованности, которая приводит или может привести к конфликту интересов»;</a:t>
            </a:r>
          </a:p>
          <a:p>
            <a:pPr lvl="1" algn="just"/>
            <a:r>
              <a:rPr lang="ru-RU" dirty="0"/>
              <a:t>Приказ Минпросвещения России от </a:t>
            </a:r>
            <a:r>
              <a:rPr lang="ru-RU" dirty="0" smtClean="0"/>
              <a:t>21 </a:t>
            </a:r>
            <a:r>
              <a:rPr lang="ru-RU" dirty="0"/>
              <a:t>февраля 2019 г. № </a:t>
            </a:r>
            <a:r>
              <a:rPr lang="ru-RU" dirty="0" smtClean="0"/>
              <a:t>83 «</a:t>
            </a:r>
            <a:r>
              <a:rPr lang="ru-RU" dirty="0"/>
              <a:t>Об утверждении </a:t>
            </a:r>
            <a:r>
              <a:rPr lang="ru-RU" dirty="0" smtClean="0"/>
              <a:t>Порядка представления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сведений о своих доходах, расходах, об имуществе и обязательствах имущественного характера, а также сведений </a:t>
            </a:r>
            <a:br>
              <a:rPr lang="ru-RU" dirty="0" smtClean="0"/>
            </a:br>
            <a:r>
              <a:rPr lang="ru-RU" dirty="0" smtClean="0"/>
              <a:t>о доходах, </a:t>
            </a:r>
            <a:r>
              <a:rPr lang="ru-RU" dirty="0"/>
              <a:t>расходах, об имуществе и обязательствах имущественного </a:t>
            </a:r>
            <a:r>
              <a:rPr lang="ru-RU" dirty="0" smtClean="0"/>
              <a:t>характера своих супруги (супруга) и несовершеннолетних детей»</a:t>
            </a:r>
            <a:endParaRPr lang="ru-RU" dirty="0"/>
          </a:p>
          <a:p>
            <a:pPr lvl="1"/>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8</a:t>
            </a:fld>
            <a:endParaRPr lang="ru-RU" dirty="0"/>
          </a:p>
        </p:txBody>
      </p:sp>
    </p:spTree>
    <p:extLst>
      <p:ext uri="{BB962C8B-B14F-4D97-AF65-F5344CB8AC3E}">
        <p14:creationId xmlns:p14="http://schemas.microsoft.com/office/powerpoint/2010/main" val="66276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52718"/>
            <a:ext cx="8568952" cy="683994"/>
          </a:xfrm>
        </p:spPr>
        <p:txBody>
          <a:bodyPr>
            <a:noAutofit/>
          </a:bodyPr>
          <a:lstStyle/>
          <a:p>
            <a:pPr algn="ctr"/>
            <a:r>
              <a:rPr lang="en-US" sz="1800" dirty="0" smtClean="0"/>
              <a:t>iii.</a:t>
            </a:r>
            <a:r>
              <a:rPr lang="ru-RU" sz="1800" dirty="0"/>
              <a:t> Антикоррупционная деятельность подведомственных организаций</a:t>
            </a:r>
          </a:p>
        </p:txBody>
      </p:sp>
      <p:sp>
        <p:nvSpPr>
          <p:cNvPr id="3" name="Объект 2"/>
          <p:cNvSpPr>
            <a:spLocks noGrp="1"/>
          </p:cNvSpPr>
          <p:nvPr>
            <p:ph idx="1"/>
          </p:nvPr>
        </p:nvSpPr>
        <p:spPr>
          <a:xfrm>
            <a:off x="467544" y="1700808"/>
            <a:ext cx="8291264" cy="3240359"/>
          </a:xfrm>
        </p:spPr>
        <p:txBody>
          <a:bodyPr>
            <a:normAutofit lnSpcReduction="10000"/>
          </a:bodyPr>
          <a:lstStyle/>
          <a:p>
            <a:pPr lvl="1" algn="just"/>
            <a:r>
              <a:rPr lang="ru-RU" dirty="0"/>
              <a:t>Под </a:t>
            </a:r>
            <a:r>
              <a:rPr lang="ru-RU" dirty="0">
                <a:solidFill>
                  <a:srgbClr val="FF0000"/>
                </a:solidFill>
              </a:rPr>
              <a:t>антикоррупционной деятельностью </a:t>
            </a:r>
            <a:r>
              <a:rPr lang="ru-RU" dirty="0"/>
              <a:t>подведомственных организаций понимается комплекс мероприятий, направленных на профилактику и борьбу с нарушениями в сфере антикоррупционного </a:t>
            </a:r>
            <a:r>
              <a:rPr lang="ru-RU" dirty="0" smtClean="0"/>
              <a:t>законодательства.</a:t>
            </a:r>
          </a:p>
          <a:p>
            <a:pPr lvl="1" algn="just"/>
            <a:endParaRPr lang="ru-RU" dirty="0"/>
          </a:p>
          <a:p>
            <a:pPr marL="274320" lvl="1" indent="0" algn="just">
              <a:buNone/>
            </a:pPr>
            <a:endParaRPr lang="ru-RU" dirty="0" smtClean="0"/>
          </a:p>
          <a:p>
            <a:pPr lvl="1" algn="just"/>
            <a:r>
              <a:rPr lang="ru-RU" dirty="0" smtClean="0"/>
              <a:t>При </a:t>
            </a:r>
            <a:r>
              <a:rPr lang="ru-RU" dirty="0"/>
              <a:t>этом под </a:t>
            </a:r>
            <a:r>
              <a:rPr lang="ru-RU" dirty="0">
                <a:solidFill>
                  <a:srgbClr val="FF0000"/>
                </a:solidFill>
              </a:rPr>
              <a:t>профилактикой</a:t>
            </a:r>
            <a:r>
              <a:rPr lang="ru-RU" dirty="0"/>
              <a:t> понимаются любые мероприятия, направленные на выявление и предупреждение возможностей (причин) совершения сотрудниками подведомственных организаций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9</a:t>
            </a:fld>
            <a:endParaRPr lang="ru-RU"/>
          </a:p>
        </p:txBody>
      </p:sp>
    </p:spTree>
    <p:extLst>
      <p:ext uri="{BB962C8B-B14F-4D97-AF65-F5344CB8AC3E}">
        <p14:creationId xmlns:p14="http://schemas.microsoft.com/office/powerpoint/2010/main" val="32518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299</TotalTime>
  <Words>620</Words>
  <Application>Microsoft Office PowerPoint</Application>
  <PresentationFormat>Экран (4:3)</PresentationFormat>
  <Paragraphs>107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Главная</vt:lpstr>
      <vt:lpstr>Презентация PowerPoint</vt:lpstr>
      <vt:lpstr>  i. Введение 1. Цели и задачи</vt:lpstr>
      <vt:lpstr>2. Термины и определения</vt:lpstr>
      <vt:lpstr>Презентация PowerPoint</vt:lpstr>
      <vt:lpstr>Презентация PowerPoint</vt:lpstr>
      <vt:lpstr>ii. Нормативное правовое обеспечение  1. Законодательство в сфере предупреждения и противодействия коррупции</vt:lpstr>
      <vt:lpstr>Презентация PowerPoint</vt:lpstr>
      <vt:lpstr>Презентация PowerPoint</vt:lpstr>
      <vt:lpstr>iii. Антикоррупционная деятельность подведомственных организаций</vt:lpstr>
      <vt:lpstr>Презентация PowerPoint</vt:lpstr>
      <vt:lpstr>Презентация PowerPoint</vt:lpstr>
      <vt:lpstr>IV. Профилактика коррупционных правонарушений</vt:lpstr>
      <vt:lpstr>Алгоритм работы по профилактике и предупреждению коррупционных нарушений.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27</cp:revision>
  <dcterms:created xsi:type="dcterms:W3CDTF">2019-09-16T06:35:56Z</dcterms:created>
  <dcterms:modified xsi:type="dcterms:W3CDTF">2019-09-16T15:30:59Z</dcterms:modified>
</cp:coreProperties>
</file>